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1" r:id="rId2"/>
    <p:sldMasterId id="2147483674" r:id="rId3"/>
  </p:sldMasterIdLst>
  <p:notesMasterIdLst>
    <p:notesMasterId r:id="rId18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</p:sldIdLst>
  <p:sldSz cx="12192000" cy="6858000"/>
  <p:notesSz cx="7772400" cy="100584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Fira Sans Extra Condensed" panose="020B0503050000020004" pitchFamily="3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7" roundtripDataSignature="AMtx7mivk/4j0+O/0XGq3ULvzPr2J94pJ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9395370-B531-49F0-B526-333518D2AD3A}" v="3" dt="2022-02-20T20:51:24.174"/>
  </p1510:revLst>
</p1510:revInfo>
</file>

<file path=ppt/tableStyles.xml><?xml version="1.0" encoding="utf-8"?>
<a:tblStyleLst xmlns:a="http://schemas.openxmlformats.org/drawingml/2006/main" def="{2791DF2B-8CE8-47CA-A753-2D559099E446}">
  <a:tblStyle styleId="{2791DF2B-8CE8-47CA-A753-2D559099E446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894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3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7.fntdata"/><Relationship Id="rId33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font" Target="fonts/font2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6.fntdata"/><Relationship Id="rId32" Type="http://schemas.microsoft.com/office/2016/11/relationships/changesInfo" Target="changesInfos/changesInfo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5.fntdata"/><Relationship Id="rId28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font" Target="fonts/font1.fntdata"/><Relationship Id="rId31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4.fntdata"/><Relationship Id="rId27" Type="http://customschemas.google.com/relationships/presentationmetadata" Target="metadata"/><Relationship Id="rId30" Type="http://schemas.openxmlformats.org/officeDocument/2006/relationships/theme" Target="theme/theme1.xml"/><Relationship Id="rId8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guel" userId="4169b7125bb4e923" providerId="LiveId" clId="{69395370-B531-49F0-B526-333518D2AD3A}"/>
    <pc:docChg chg="modSld">
      <pc:chgData name="miguel" userId="4169b7125bb4e923" providerId="LiveId" clId="{69395370-B531-49F0-B526-333518D2AD3A}" dt="2022-02-20T20:51:36.902" v="37" actId="14100"/>
      <pc:docMkLst>
        <pc:docMk/>
      </pc:docMkLst>
      <pc:sldChg chg="addSp modSp mod">
        <pc:chgData name="miguel" userId="4169b7125bb4e923" providerId="LiveId" clId="{69395370-B531-49F0-B526-333518D2AD3A}" dt="2022-02-20T20:51:36.902" v="37" actId="14100"/>
        <pc:sldMkLst>
          <pc:docMk/>
          <pc:sldMk cId="0" sldId="257"/>
        </pc:sldMkLst>
        <pc:spChg chg="ord">
          <ac:chgData name="miguel" userId="4169b7125bb4e923" providerId="LiveId" clId="{69395370-B531-49F0-B526-333518D2AD3A}" dt="2022-02-20T20:47:21.710" v="8" actId="167"/>
          <ac:spMkLst>
            <pc:docMk/>
            <pc:sldMk cId="0" sldId="257"/>
            <ac:spMk id="30" creationId="{9A54DB71-5A17-4B46-9DDC-9E1A29FA09BE}"/>
          </ac:spMkLst>
        </pc:spChg>
        <pc:picChg chg="add mod ord modCrop">
          <ac:chgData name="miguel" userId="4169b7125bb4e923" providerId="LiveId" clId="{69395370-B531-49F0-B526-333518D2AD3A}" dt="2022-02-20T20:51:36.902" v="37" actId="14100"/>
          <ac:picMkLst>
            <pc:docMk/>
            <pc:sldMk cId="0" sldId="257"/>
            <ac:picMk id="3" creationId="{DD6E8D49-A939-4B24-AC1B-A0C938DBA6C0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jpg>
</file>

<file path=ppt/media/image5.jpg>
</file>

<file path=ppt/media/image6.pn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85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7" name="Google Shape;18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9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65" name="Google Shape;46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9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1066244c191_0_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	 </a:t>
            </a:r>
            <a:endParaRPr/>
          </a:p>
        </p:txBody>
      </p:sp>
      <p:sp>
        <p:nvSpPr>
          <p:cNvPr id="495" name="Google Shape;495;g1066244c19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9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1066244c191_0_133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	 </a:t>
            </a:r>
            <a:endParaRPr/>
          </a:p>
        </p:txBody>
      </p:sp>
      <p:sp>
        <p:nvSpPr>
          <p:cNvPr id="560" name="Google Shape;560;g1066244c191_0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9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10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25" name="Google Shape;62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85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add317ae2b_0_117:notes"/>
          <p:cNvSpPr txBox="1">
            <a:spLocks noGrp="1"/>
          </p:cNvSpPr>
          <p:nvPr>
            <p:ph type="body" idx="1"/>
          </p:nvPr>
        </p:nvSpPr>
        <p:spPr>
          <a:xfrm>
            <a:off x="777240" y="4777740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2600" tIns="102600" rIns="102600" bIns="1026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/>
          </a:p>
        </p:txBody>
      </p:sp>
      <p:sp>
        <p:nvSpPr>
          <p:cNvPr id="650" name="Google Shape;650;gadd317ae2b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5" y="754380"/>
            <a:ext cx="51819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9" name="Google Shape;19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6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31" name="Google Shape;23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85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05e9140ba5_0_3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59" name="Google Shape;259;g105e9140ba5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9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105e9140ba5_0_92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22" name="Google Shape;322;g105e9140ba5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9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3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85" name="Google Shape;38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85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5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09" name="Google Shape;40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85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add317ae2b_0_20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31" name="Google Shape;431;gadd317ae2b_0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9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105e9140ba5_0_16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48" name="Google Shape;448;g105e9140ba5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9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8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38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39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3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39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39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39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4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4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40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40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40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40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40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42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4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4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4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43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44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45"/>
          <p:cNvSpPr txBox="1">
            <a:spLocks noGrp="1"/>
          </p:cNvSpPr>
          <p:nvPr>
            <p:ph type="subTitle" idx="1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4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4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46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46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30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47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47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47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47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48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4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48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48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49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4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49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5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5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50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50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50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5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5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51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51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51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51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51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add317ae2b_0_1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gadd317ae2b_0_13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9" name="Google Shape;119;gadd317ae2b_0_1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gadd317ae2b_0_1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gadd317ae2b_0_1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add317ae2b_0_129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gadd317ae2b_0_129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5" name="Google Shape;125;gadd317ae2b_0_1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gadd317ae2b_0_1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gadd317ae2b_0_1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add317ae2b_0_141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gadd317ae2b_0_141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gadd317ae2b_0_14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gadd317ae2b_0_14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gadd317ae2b_0_14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add317ae2b_0_14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gadd317ae2b_0_14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7" name="Google Shape;137;gadd317ae2b_0_14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8" name="Google Shape;138;gadd317ae2b_0_14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gadd317ae2b_0_14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gadd317ae2b_0_14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add317ae2b_0_154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gadd317ae2b_0_154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4" name="Google Shape;144;gadd317ae2b_0_154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9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5" name="Google Shape;145;gadd317ae2b_0_15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6" name="Google Shape;146;gadd317ae2b_0_154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7" name="Google Shape;147;gadd317ae2b_0_15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gadd317ae2b_0_15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gadd317ae2b_0_15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3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add317ae2b_0_16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gadd317ae2b_0_16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gadd317ae2b_0_16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gadd317ae2b_0_16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add317ae2b_0_16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gadd317ae2b_0_16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gadd317ae2b_0_16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add317ae2b_0_17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gadd317ae2b_0_17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62" name="Google Shape;162;gadd317ae2b_0_17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63" name="Google Shape;163;gadd317ae2b_0_17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gadd317ae2b_0_17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gadd317ae2b_0_17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add317ae2b_0_17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gadd317ae2b_0_179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</p:sp>
      <p:sp>
        <p:nvSpPr>
          <p:cNvPr id="169" name="Google Shape;169;gadd317ae2b_0_179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70" name="Google Shape;170;gadd317ae2b_0_17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gadd317ae2b_0_17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gadd317ae2b_0_17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add317ae2b_0_18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gadd317ae2b_0_186"/>
          <p:cNvSpPr txBox="1">
            <a:spLocks noGrp="1"/>
          </p:cNvSpPr>
          <p:nvPr>
            <p:ph type="body" idx="1"/>
          </p:nvPr>
        </p:nvSpPr>
        <p:spPr>
          <a:xfrm rot="5400000">
            <a:off x="3920400" y="-1256575"/>
            <a:ext cx="4351200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6" name="Google Shape;176;gadd317ae2b_0_18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gadd317ae2b_0_18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gadd317ae2b_0_18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add317ae2b_0_192"/>
          <p:cNvSpPr txBox="1">
            <a:spLocks noGrp="1"/>
          </p:cNvSpPr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gadd317ae2b_0_192"/>
          <p:cNvSpPr txBox="1">
            <a:spLocks noGrp="1"/>
          </p:cNvSpPr>
          <p:nvPr>
            <p:ph type="body" idx="1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2" name="Google Shape;182;gadd317ae2b_0_19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gadd317ae2b_0_19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gadd317ae2b_0_19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2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32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4"/>
          <p:cNvSpPr txBox="1">
            <a:spLocks noGrp="1"/>
          </p:cNvSpPr>
          <p:nvPr>
            <p:ph type="subTitle" idx="1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5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5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35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3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36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36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7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37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37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37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5"/>
          <p:cNvSpPr txBox="1"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1" name="Google Shape;61;p1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add317ae2b_0_1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" name="Google Shape;112;gadd317ae2b_0_1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3" name="Google Shape;113;gadd317ae2b_0_1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Google Shape;114;gadd317ae2b_0_1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Google Shape;115;gadd317ae2b_0_1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3.png"/><Relationship Id="rId7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jpg"/><Relationship Id="rId4" Type="http://schemas.openxmlformats.org/officeDocument/2006/relationships/image" Target="../media/image4.jpg"/><Relationship Id="rId9" Type="http://schemas.openxmlformats.org/officeDocument/2006/relationships/image" Target="../media/image9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301989" cy="688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"/>
          <p:cNvSpPr/>
          <p:nvPr/>
        </p:nvSpPr>
        <p:spPr>
          <a:xfrm>
            <a:off x="1611000" y="-23760"/>
            <a:ext cx="10580400" cy="6881400"/>
          </a:xfrm>
          <a:prstGeom prst="rect">
            <a:avLst/>
          </a:prstGeom>
          <a:gradFill>
            <a:gsLst>
              <a:gs pos="0">
                <a:srgbClr val="FFFFFF"/>
              </a:gs>
              <a:gs pos="49000">
                <a:srgbClr val="FFFFFF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1" name="Google Shape;191;p1"/>
          <p:cNvPicPr preferRelativeResize="0"/>
          <p:nvPr/>
        </p:nvPicPr>
        <p:blipFill rotWithShape="1">
          <a:blip r:embed="rId4">
            <a:alphaModFix/>
          </a:blip>
          <a:srcRect t="78334"/>
          <a:stretch/>
        </p:blipFill>
        <p:spPr>
          <a:xfrm>
            <a:off x="14760" y="5390280"/>
            <a:ext cx="12192840" cy="148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1"/>
          <p:cNvSpPr txBox="1"/>
          <p:nvPr/>
        </p:nvSpPr>
        <p:spPr>
          <a:xfrm>
            <a:off x="5483520" y="2287088"/>
            <a:ext cx="6145920" cy="1633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45720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s-MX" sz="3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Uso de Algoritmos de Búsqueda de Rutas para la </a:t>
            </a:r>
            <a:r>
              <a:rPr lang="es-MX" sz="3800" dirty="0"/>
              <a:t>P</a:t>
            </a:r>
            <a:r>
              <a:rPr lang="es-MX" sz="3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revención de Acoso sexual </a:t>
            </a:r>
            <a:endParaRPr sz="3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1"/>
          <p:cNvSpPr/>
          <p:nvPr/>
        </p:nvSpPr>
        <p:spPr>
          <a:xfrm>
            <a:off x="4703260" y="50087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7" name="Google Shape;467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5" y="0"/>
            <a:ext cx="12196081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468" name="Google Shape;468;p9"/>
          <p:cNvSpPr/>
          <p:nvPr/>
        </p:nvSpPr>
        <p:spPr>
          <a:xfrm>
            <a:off x="265320" y="376920"/>
            <a:ext cx="54021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Tiempos de ejecución del algoritmo 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9" name="Google Shape;469;p9"/>
          <p:cNvSpPr/>
          <p:nvPr/>
        </p:nvSpPr>
        <p:spPr>
          <a:xfrm rot="10800000" flipH="1">
            <a:off x="5276528" y="514742"/>
            <a:ext cx="826794" cy="457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70" name="Google Shape;470;p9"/>
          <p:cNvSpPr/>
          <p:nvPr/>
        </p:nvSpPr>
        <p:spPr>
          <a:xfrm>
            <a:off x="5733720" y="3366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1" name="Google Shape;471;p9"/>
          <p:cNvSpPr/>
          <p:nvPr/>
        </p:nvSpPr>
        <p:spPr>
          <a:xfrm>
            <a:off x="8716975" y="1630200"/>
            <a:ext cx="34254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4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Tiempos de ejecución</a:t>
            </a:r>
            <a:endParaRPr sz="2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72" name="Google Shape;472;p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077200" y="1617970"/>
            <a:ext cx="526680" cy="526680"/>
          </a:xfrm>
          <a:prstGeom prst="rect">
            <a:avLst/>
          </a:prstGeom>
          <a:noFill/>
          <a:ln>
            <a:noFill/>
          </a:ln>
        </p:spPr>
      </p:pic>
      <p:sp>
        <p:nvSpPr>
          <p:cNvPr id="473" name="Google Shape;473;p9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4" name="Google Shape;474;p9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5" name="Google Shape;475;p9"/>
          <p:cNvSpPr/>
          <p:nvPr/>
        </p:nvSpPr>
        <p:spPr>
          <a:xfrm flipH="1">
            <a:off x="9302807" y="5400825"/>
            <a:ext cx="752058" cy="64665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76" name="Google Shape;476;p9"/>
          <p:cNvSpPr/>
          <p:nvPr/>
        </p:nvSpPr>
        <p:spPr>
          <a:xfrm>
            <a:off x="7384698" y="5995475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Por favor, incluya las unidades de medida, por ejemplo, minutos, horas...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77" name="Google Shape;477;p9"/>
          <p:cNvPicPr preferRelativeResize="0"/>
          <p:nvPr/>
        </p:nvPicPr>
        <p:blipFill rotWithShape="1">
          <a:blip r:embed="rId5">
            <a:alphaModFix/>
          </a:blip>
          <a:srcRect t="28562" b="27895"/>
          <a:stretch/>
        </p:blipFill>
        <p:spPr>
          <a:xfrm>
            <a:off x="867925" y="2391275"/>
            <a:ext cx="2329000" cy="1014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478" name="Google Shape;478;p9"/>
          <p:cNvPicPr preferRelativeResize="0"/>
          <p:nvPr/>
        </p:nvPicPr>
        <p:blipFill rotWithShape="1">
          <a:blip r:embed="rId6">
            <a:alphaModFix/>
          </a:blip>
          <a:srcRect t="25645" b="27036"/>
          <a:stretch/>
        </p:blipFill>
        <p:spPr>
          <a:xfrm>
            <a:off x="4940125" y="2391274"/>
            <a:ext cx="2143125" cy="101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79" name="Google Shape;479;p9"/>
          <p:cNvPicPr preferRelativeResize="0"/>
          <p:nvPr/>
        </p:nvPicPr>
        <p:blipFill rotWithShape="1">
          <a:blip r:embed="rId7">
            <a:alphaModFix/>
          </a:blip>
          <a:srcRect l="10870" t="31532" r="11313" b="21147"/>
          <a:stretch/>
        </p:blipFill>
        <p:spPr>
          <a:xfrm>
            <a:off x="588275" y="3649400"/>
            <a:ext cx="2940000" cy="91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0" name="Google Shape;480;p9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4822725" y="3519225"/>
            <a:ext cx="2329000" cy="1197781"/>
          </a:xfrm>
          <a:prstGeom prst="rect">
            <a:avLst/>
          </a:prstGeom>
          <a:noFill/>
          <a:ln>
            <a:noFill/>
          </a:ln>
        </p:spPr>
      </p:pic>
      <p:pic>
        <p:nvPicPr>
          <p:cNvPr id="481" name="Google Shape;481;p9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963675" y="4645100"/>
            <a:ext cx="2329000" cy="1197781"/>
          </a:xfrm>
          <a:prstGeom prst="rect">
            <a:avLst/>
          </a:prstGeom>
          <a:noFill/>
          <a:ln>
            <a:noFill/>
          </a:ln>
        </p:spPr>
      </p:pic>
      <p:pic>
        <p:nvPicPr>
          <p:cNvPr id="482" name="Google Shape;482;p9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4737200" y="4659289"/>
            <a:ext cx="2607000" cy="1216785"/>
          </a:xfrm>
          <a:prstGeom prst="rect">
            <a:avLst/>
          </a:prstGeom>
          <a:noFill/>
          <a:ln>
            <a:noFill/>
          </a:ln>
        </p:spPr>
      </p:pic>
      <p:sp>
        <p:nvSpPr>
          <p:cNvPr id="483" name="Google Shape;483;p9"/>
          <p:cNvSpPr/>
          <p:nvPr/>
        </p:nvSpPr>
        <p:spPr>
          <a:xfrm>
            <a:off x="8669750" y="2593850"/>
            <a:ext cx="29400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2 horas 51 minutos</a:t>
            </a:r>
            <a:endParaRPr sz="2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4" name="Google Shape;484;p9"/>
          <p:cNvSpPr/>
          <p:nvPr/>
        </p:nvSpPr>
        <p:spPr>
          <a:xfrm>
            <a:off x="8745950" y="3840425"/>
            <a:ext cx="29400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6 horas 51 minutos</a:t>
            </a:r>
            <a:endParaRPr sz="2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5" name="Google Shape;485;p9"/>
          <p:cNvSpPr/>
          <p:nvPr/>
        </p:nvSpPr>
        <p:spPr>
          <a:xfrm>
            <a:off x="8745950" y="4956050"/>
            <a:ext cx="29400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8 horas 51 minutos</a:t>
            </a:r>
            <a:endParaRPr sz="2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6" name="Google Shape;486;p9"/>
          <p:cNvSpPr/>
          <p:nvPr/>
        </p:nvSpPr>
        <p:spPr>
          <a:xfrm>
            <a:off x="3568425" y="2822650"/>
            <a:ext cx="920700" cy="1959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00AADB"/>
          </a:solidFill>
          <a:ln w="28575" cap="flat" cmpd="sng">
            <a:solidFill>
              <a:srgbClr val="001E3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7" name="Google Shape;487;p9"/>
          <p:cNvSpPr/>
          <p:nvPr/>
        </p:nvSpPr>
        <p:spPr>
          <a:xfrm>
            <a:off x="3720825" y="3965650"/>
            <a:ext cx="920700" cy="1959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00AADB"/>
          </a:solidFill>
          <a:ln w="28575" cap="flat" cmpd="sng">
            <a:solidFill>
              <a:srgbClr val="001E3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8" name="Google Shape;488;p9"/>
          <p:cNvSpPr/>
          <p:nvPr/>
        </p:nvSpPr>
        <p:spPr>
          <a:xfrm>
            <a:off x="3568425" y="5108650"/>
            <a:ext cx="920700" cy="1959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00AADB"/>
          </a:solidFill>
          <a:ln w="28575" cap="flat" cmpd="sng">
            <a:solidFill>
              <a:srgbClr val="001E3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9" name="Google Shape;489;p9"/>
          <p:cNvSpPr/>
          <p:nvPr/>
        </p:nvSpPr>
        <p:spPr>
          <a:xfrm>
            <a:off x="7454625" y="2746450"/>
            <a:ext cx="920700" cy="1959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00AADB"/>
          </a:solidFill>
          <a:ln w="28575" cap="flat" cmpd="sng">
            <a:solidFill>
              <a:srgbClr val="001E3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0" name="Google Shape;490;p9"/>
          <p:cNvSpPr/>
          <p:nvPr/>
        </p:nvSpPr>
        <p:spPr>
          <a:xfrm>
            <a:off x="7530825" y="3965650"/>
            <a:ext cx="920700" cy="1959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00AADB"/>
          </a:solidFill>
          <a:ln w="28575" cap="flat" cmpd="sng">
            <a:solidFill>
              <a:srgbClr val="001E3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1" name="Google Shape;491;p9"/>
          <p:cNvSpPr/>
          <p:nvPr/>
        </p:nvSpPr>
        <p:spPr>
          <a:xfrm>
            <a:off x="7454625" y="5108650"/>
            <a:ext cx="920700" cy="1959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00AADB"/>
          </a:solidFill>
          <a:ln w="28575" cap="flat" cmpd="sng">
            <a:solidFill>
              <a:srgbClr val="001E3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2" name="Google Shape;492;p9"/>
          <p:cNvSpPr txBox="1"/>
          <p:nvPr/>
        </p:nvSpPr>
        <p:spPr>
          <a:xfrm>
            <a:off x="2745075" y="60521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7" name="Google Shape;497;g1066244c191_0_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580" y="0"/>
            <a:ext cx="12197163" cy="6856922"/>
          </a:xfrm>
          <a:prstGeom prst="rect">
            <a:avLst/>
          </a:prstGeom>
          <a:noFill/>
          <a:ln>
            <a:noFill/>
          </a:ln>
        </p:spPr>
      </p:pic>
      <p:sp>
        <p:nvSpPr>
          <p:cNvPr id="498" name="Google Shape;498;g1066244c191_0_1"/>
          <p:cNvSpPr/>
          <p:nvPr/>
        </p:nvSpPr>
        <p:spPr>
          <a:xfrm>
            <a:off x="265327" y="376925"/>
            <a:ext cx="49458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Direcciones de trabajo futuras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9" name="Google Shape;499;g1066244c191_0_1"/>
          <p:cNvSpPr/>
          <p:nvPr/>
        </p:nvSpPr>
        <p:spPr>
          <a:xfrm>
            <a:off x="859448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0" name="Google Shape;500;g1066244c191_0_1"/>
          <p:cNvSpPr/>
          <p:nvPr/>
        </p:nvSpPr>
        <p:spPr>
          <a:xfrm>
            <a:off x="9488921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1" name="Google Shape;501;g1066244c191_0_1"/>
          <p:cNvSpPr/>
          <p:nvPr/>
        </p:nvSpPr>
        <p:spPr>
          <a:xfrm>
            <a:off x="3812548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2" name="Google Shape;502;g1066244c191_0_1"/>
          <p:cNvSpPr/>
          <p:nvPr/>
        </p:nvSpPr>
        <p:spPr>
          <a:xfrm>
            <a:off x="6632743" y="12863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3" name="Google Shape;503;g1066244c191_0_1"/>
          <p:cNvSpPr/>
          <p:nvPr/>
        </p:nvSpPr>
        <p:spPr>
          <a:xfrm>
            <a:off x="9488720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00AA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4" name="Google Shape;504;g1066244c191_0_1"/>
          <p:cNvSpPr/>
          <p:nvPr/>
        </p:nvSpPr>
        <p:spPr>
          <a:xfrm>
            <a:off x="6630898" y="12863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48AC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5" name="Google Shape;505;g1066244c191_0_1"/>
          <p:cNvSpPr/>
          <p:nvPr/>
        </p:nvSpPr>
        <p:spPr>
          <a:xfrm>
            <a:off x="3811772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00AA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6" name="Google Shape;506;g1066244c191_0_1"/>
          <p:cNvSpPr/>
          <p:nvPr/>
        </p:nvSpPr>
        <p:spPr>
          <a:xfrm>
            <a:off x="859046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48AC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7" name="Google Shape;507;g1066244c191_0_1"/>
          <p:cNvSpPr/>
          <p:nvPr/>
        </p:nvSpPr>
        <p:spPr>
          <a:xfrm>
            <a:off x="6649700" y="1328675"/>
            <a:ext cx="18099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Estadística 2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08" name="Google Shape;508;g1066244c191_0_1"/>
          <p:cNvSpPr/>
          <p:nvPr/>
        </p:nvSpPr>
        <p:spPr>
          <a:xfrm>
            <a:off x="3802800" y="1379275"/>
            <a:ext cx="18099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Optimización 1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09" name="Google Shape;509;g1066244c191_0_1"/>
          <p:cNvSpPr/>
          <p:nvPr/>
        </p:nvSpPr>
        <p:spPr>
          <a:xfrm>
            <a:off x="810150" y="1333775"/>
            <a:ext cx="15828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Probabilidad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10" name="Google Shape;510;g1066244c191_0_1"/>
          <p:cNvSpPr/>
          <p:nvPr/>
        </p:nvSpPr>
        <p:spPr>
          <a:xfrm>
            <a:off x="9495625" y="1333775"/>
            <a:ext cx="16437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</a:t>
            </a: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&amp; </a:t>
            </a:r>
            <a:r>
              <a:rPr lang="en-US" sz="22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</a:t>
            </a: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4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511" name="Google Shape;511;g1066244c191_0_1"/>
          <p:cNvGrpSpPr/>
          <p:nvPr/>
        </p:nvGrpSpPr>
        <p:grpSpPr>
          <a:xfrm>
            <a:off x="7016850" y="2306088"/>
            <a:ext cx="1088700" cy="830400"/>
            <a:chOff x="368350" y="2234988"/>
            <a:chExt cx="1088700" cy="830400"/>
          </a:xfrm>
        </p:grpSpPr>
        <p:sp>
          <p:nvSpPr>
            <p:cNvPr id="512" name="Google Shape;512;g1066244c191_0_1"/>
            <p:cNvSpPr/>
            <p:nvPr/>
          </p:nvSpPr>
          <p:spPr>
            <a:xfrm>
              <a:off x="368350" y="22349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90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Estimaciones de riesgo MV</a:t>
              </a:r>
              <a:endParaRPr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13" name="Google Shape;513;g1066244c191_0_1"/>
            <p:cNvSpPr/>
            <p:nvPr/>
          </p:nvSpPr>
          <p:spPr>
            <a:xfrm rot="-5400000">
              <a:off x="44509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14" name="Google Shape;514;g1066244c191_0_1"/>
            <p:cNvSpPr/>
            <p:nvPr/>
          </p:nvSpPr>
          <p:spPr>
            <a:xfrm rot="-5400000">
              <a:off x="621837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15" name="Google Shape;515;g1066244c191_0_1"/>
            <p:cNvSpPr/>
            <p:nvPr/>
          </p:nvSpPr>
          <p:spPr>
            <a:xfrm rot="-5400000">
              <a:off x="798579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16" name="Google Shape;516;g1066244c191_0_1"/>
            <p:cNvSpPr/>
            <p:nvPr/>
          </p:nvSpPr>
          <p:spPr>
            <a:xfrm rot="-5400000">
              <a:off x="975322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17" name="Google Shape;517;g1066244c191_0_1"/>
            <p:cNvSpPr/>
            <p:nvPr/>
          </p:nvSpPr>
          <p:spPr>
            <a:xfrm rot="-5400000">
              <a:off x="115208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18" name="Google Shape;518;g1066244c191_0_1"/>
            <p:cNvSpPr/>
            <p:nvPr/>
          </p:nvSpPr>
          <p:spPr>
            <a:xfrm rot="-5400000">
              <a:off x="1328826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519" name="Google Shape;519;g1066244c191_0_1"/>
          <p:cNvGrpSpPr/>
          <p:nvPr/>
        </p:nvGrpSpPr>
        <p:grpSpPr>
          <a:xfrm>
            <a:off x="4216100" y="2367863"/>
            <a:ext cx="1088700" cy="830400"/>
            <a:chOff x="673150" y="2539788"/>
            <a:chExt cx="1088700" cy="830400"/>
          </a:xfrm>
        </p:grpSpPr>
        <p:sp>
          <p:nvSpPr>
            <p:cNvPr id="520" name="Google Shape;520;g1066244c191_0_1"/>
            <p:cNvSpPr/>
            <p:nvPr/>
          </p:nvSpPr>
          <p:spPr>
            <a:xfrm>
              <a:off x="673150" y="25397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90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O</a:t>
              </a:r>
              <a:r>
                <a:rPr lang="en-US" sz="14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timización </a:t>
              </a:r>
              <a:r>
                <a:rPr lang="en-US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Bi objetivo</a:t>
              </a:r>
              <a:endParaRPr sz="14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1" name="Google Shape;521;g1066244c191_0_1"/>
            <p:cNvSpPr/>
            <p:nvPr/>
          </p:nvSpPr>
          <p:spPr>
            <a:xfrm rot="-5400000">
              <a:off x="74989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2" name="Google Shape;522;g1066244c191_0_1"/>
            <p:cNvSpPr/>
            <p:nvPr/>
          </p:nvSpPr>
          <p:spPr>
            <a:xfrm rot="-5400000">
              <a:off x="926637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3" name="Google Shape;523;g1066244c191_0_1"/>
            <p:cNvSpPr/>
            <p:nvPr/>
          </p:nvSpPr>
          <p:spPr>
            <a:xfrm rot="-5400000">
              <a:off x="1103379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4" name="Google Shape;524;g1066244c191_0_1"/>
            <p:cNvSpPr/>
            <p:nvPr/>
          </p:nvSpPr>
          <p:spPr>
            <a:xfrm rot="-5400000">
              <a:off x="1280122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5" name="Google Shape;525;g1066244c191_0_1"/>
            <p:cNvSpPr/>
            <p:nvPr/>
          </p:nvSpPr>
          <p:spPr>
            <a:xfrm rot="-5400000">
              <a:off x="145688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6" name="Google Shape;526;g1066244c191_0_1"/>
            <p:cNvSpPr/>
            <p:nvPr/>
          </p:nvSpPr>
          <p:spPr>
            <a:xfrm rot="-5400000">
              <a:off x="1633626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527" name="Google Shape;527;g1066244c191_0_1"/>
          <p:cNvGrpSpPr/>
          <p:nvPr/>
        </p:nvGrpSpPr>
        <p:grpSpPr>
          <a:xfrm>
            <a:off x="1242275" y="2378663"/>
            <a:ext cx="1088700" cy="830400"/>
            <a:chOff x="673150" y="2539788"/>
            <a:chExt cx="1088700" cy="830400"/>
          </a:xfrm>
        </p:grpSpPr>
        <p:sp>
          <p:nvSpPr>
            <p:cNvPr id="528" name="Google Shape;528;g1066244c191_0_1"/>
            <p:cNvSpPr/>
            <p:nvPr/>
          </p:nvSpPr>
          <p:spPr>
            <a:xfrm>
              <a:off x="673150" y="25397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90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3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Otras estimaciones de riesgo</a:t>
              </a:r>
              <a:endParaRPr sz="13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9" name="Google Shape;529;g1066244c191_0_1"/>
            <p:cNvSpPr/>
            <p:nvPr/>
          </p:nvSpPr>
          <p:spPr>
            <a:xfrm rot="-5400000">
              <a:off x="74989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0" name="Google Shape;530;g1066244c191_0_1"/>
            <p:cNvSpPr/>
            <p:nvPr/>
          </p:nvSpPr>
          <p:spPr>
            <a:xfrm rot="-5400000">
              <a:off x="926637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1" name="Google Shape;531;g1066244c191_0_1"/>
            <p:cNvSpPr/>
            <p:nvPr/>
          </p:nvSpPr>
          <p:spPr>
            <a:xfrm rot="-5400000">
              <a:off x="1103379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2" name="Google Shape;532;g1066244c191_0_1"/>
            <p:cNvSpPr/>
            <p:nvPr/>
          </p:nvSpPr>
          <p:spPr>
            <a:xfrm rot="-5400000">
              <a:off x="1280122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3" name="Google Shape;533;g1066244c191_0_1"/>
            <p:cNvSpPr/>
            <p:nvPr/>
          </p:nvSpPr>
          <p:spPr>
            <a:xfrm rot="-5400000">
              <a:off x="145688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4" name="Google Shape;534;g1066244c191_0_1"/>
            <p:cNvSpPr/>
            <p:nvPr/>
          </p:nvSpPr>
          <p:spPr>
            <a:xfrm rot="-5400000">
              <a:off x="1633626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535" name="Google Shape;535;g1066244c191_0_1"/>
          <p:cNvGrpSpPr/>
          <p:nvPr/>
        </p:nvGrpSpPr>
        <p:grpSpPr>
          <a:xfrm>
            <a:off x="9836250" y="2306088"/>
            <a:ext cx="1088700" cy="830400"/>
            <a:chOff x="368350" y="2234988"/>
            <a:chExt cx="1088700" cy="830400"/>
          </a:xfrm>
        </p:grpSpPr>
        <p:sp>
          <p:nvSpPr>
            <p:cNvPr id="536" name="Google Shape;536;g1066244c191_0_1"/>
            <p:cNvSpPr/>
            <p:nvPr/>
          </p:nvSpPr>
          <p:spPr>
            <a:xfrm>
              <a:off x="368350" y="22349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90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6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Estimación de</a:t>
              </a:r>
              <a:r>
                <a:rPr lang="en-US" sz="16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 Tráfico</a:t>
              </a:r>
              <a:endParaRPr sz="16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7" name="Google Shape;537;g1066244c191_0_1"/>
            <p:cNvSpPr/>
            <p:nvPr/>
          </p:nvSpPr>
          <p:spPr>
            <a:xfrm rot="-5400000">
              <a:off x="44509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8" name="Google Shape;538;g1066244c191_0_1"/>
            <p:cNvSpPr/>
            <p:nvPr/>
          </p:nvSpPr>
          <p:spPr>
            <a:xfrm rot="-5400000">
              <a:off x="621837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9" name="Google Shape;539;g1066244c191_0_1"/>
            <p:cNvSpPr/>
            <p:nvPr/>
          </p:nvSpPr>
          <p:spPr>
            <a:xfrm rot="-5400000">
              <a:off x="798579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0" name="Google Shape;540;g1066244c191_0_1"/>
            <p:cNvSpPr/>
            <p:nvPr/>
          </p:nvSpPr>
          <p:spPr>
            <a:xfrm rot="-5400000">
              <a:off x="975322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1" name="Google Shape;541;g1066244c191_0_1"/>
            <p:cNvSpPr/>
            <p:nvPr/>
          </p:nvSpPr>
          <p:spPr>
            <a:xfrm rot="-5400000">
              <a:off x="115208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2" name="Google Shape;542;g1066244c191_0_1"/>
            <p:cNvSpPr/>
            <p:nvPr/>
          </p:nvSpPr>
          <p:spPr>
            <a:xfrm rot="-5400000">
              <a:off x="1328826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543" name="Google Shape;543;g1066244c191_0_1"/>
          <p:cNvSpPr/>
          <p:nvPr/>
        </p:nvSpPr>
        <p:spPr>
          <a:xfrm rot="10800000" flipH="1">
            <a:off x="4819328" y="514742"/>
            <a:ext cx="826794" cy="457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44" name="Google Shape;544;g1066244c191_0_1"/>
          <p:cNvSpPr/>
          <p:nvPr/>
        </p:nvSpPr>
        <p:spPr>
          <a:xfrm>
            <a:off x="5276520" y="3366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5" name="Google Shape;545;g1066244c191_0_1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6" name="Google Shape;546;g1066244c191_0_1"/>
          <p:cNvSpPr/>
          <p:nvPr/>
        </p:nvSpPr>
        <p:spPr>
          <a:xfrm>
            <a:off x="265315" y="80232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7" name="Google Shape;547;g1066244c191_0_1"/>
          <p:cNvSpPr txBox="1"/>
          <p:nvPr/>
        </p:nvSpPr>
        <p:spPr>
          <a:xfrm>
            <a:off x="2745075" y="60521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8" name="Google Shape;548;g1066244c191_0_1"/>
          <p:cNvSpPr/>
          <p:nvPr/>
        </p:nvSpPr>
        <p:spPr>
          <a:xfrm>
            <a:off x="7457802" y="5949583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Puede añadir, eliminar o cambiar algunas direcciones de trabajo futuras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9" name="Google Shape;549;g1066244c191_0_1"/>
          <p:cNvSpPr/>
          <p:nvPr/>
        </p:nvSpPr>
        <p:spPr>
          <a:xfrm>
            <a:off x="-141598" y="4099808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Eliminar esto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si estudia 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Ingeniería de</a:t>
            </a:r>
            <a:b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sistemas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0" name="Google Shape;550;g1066244c191_0_1"/>
          <p:cNvSpPr/>
          <p:nvPr/>
        </p:nvSpPr>
        <p:spPr>
          <a:xfrm>
            <a:off x="5646138" y="802325"/>
            <a:ext cx="48270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Por favor, nombra los cursos en los que podrías seguir trabajando en este proyecto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1" name="Google Shape;551;g1066244c191_0_1"/>
          <p:cNvSpPr/>
          <p:nvPr/>
        </p:nvSpPr>
        <p:spPr>
          <a:xfrm rot="10800000" flipH="1">
            <a:off x="5050475" y="1024007"/>
            <a:ext cx="811836" cy="29446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52" name="Google Shape;552;g1066244c191_0_1"/>
          <p:cNvSpPr/>
          <p:nvPr/>
        </p:nvSpPr>
        <p:spPr>
          <a:xfrm rot="10800000">
            <a:off x="10334499" y="947808"/>
            <a:ext cx="806652" cy="43264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53" name="Google Shape;553;g1066244c191_0_1"/>
          <p:cNvSpPr/>
          <p:nvPr/>
        </p:nvSpPr>
        <p:spPr>
          <a:xfrm rot="-3788704">
            <a:off x="8003177" y="1401254"/>
            <a:ext cx="806653" cy="43264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54" name="Google Shape;554;g1066244c191_0_1"/>
          <p:cNvSpPr/>
          <p:nvPr/>
        </p:nvSpPr>
        <p:spPr>
          <a:xfrm>
            <a:off x="4407763" y="3990850"/>
            <a:ext cx="48270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Por favor, diga qué podría hacer, en los siguientes cursos, para mejorar este proyecto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5" name="Google Shape;555;g1066244c191_0_1"/>
          <p:cNvSpPr/>
          <p:nvPr/>
        </p:nvSpPr>
        <p:spPr>
          <a:xfrm rot="5763114" flipH="1">
            <a:off x="4821883" y="3386199"/>
            <a:ext cx="811824" cy="2944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56" name="Google Shape;556;g1066244c191_0_1"/>
          <p:cNvSpPr/>
          <p:nvPr/>
        </p:nvSpPr>
        <p:spPr>
          <a:xfrm rot="5763114" flipH="1">
            <a:off x="7260283" y="3386199"/>
            <a:ext cx="811824" cy="2944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57" name="Google Shape;557;g1066244c191_0_1"/>
          <p:cNvSpPr/>
          <p:nvPr/>
        </p:nvSpPr>
        <p:spPr>
          <a:xfrm rot="9163861" flipH="1">
            <a:off x="8936681" y="3462420"/>
            <a:ext cx="811824" cy="29440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2" name="Google Shape;562;g1066244c191_0_1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580" y="0"/>
            <a:ext cx="12197163" cy="6856922"/>
          </a:xfrm>
          <a:prstGeom prst="rect">
            <a:avLst/>
          </a:prstGeom>
          <a:noFill/>
          <a:ln>
            <a:noFill/>
          </a:ln>
        </p:spPr>
      </p:pic>
      <p:sp>
        <p:nvSpPr>
          <p:cNvPr id="563" name="Google Shape;563;g1066244c191_0_133"/>
          <p:cNvSpPr/>
          <p:nvPr/>
        </p:nvSpPr>
        <p:spPr>
          <a:xfrm>
            <a:off x="265327" y="376925"/>
            <a:ext cx="49458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Direcciones de trabajo futuras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4" name="Google Shape;564;g1066244c191_0_133"/>
          <p:cNvSpPr/>
          <p:nvPr/>
        </p:nvSpPr>
        <p:spPr>
          <a:xfrm>
            <a:off x="859448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5" name="Google Shape;565;g1066244c191_0_133"/>
          <p:cNvSpPr/>
          <p:nvPr/>
        </p:nvSpPr>
        <p:spPr>
          <a:xfrm>
            <a:off x="9488921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6" name="Google Shape;566;g1066244c191_0_133"/>
          <p:cNvSpPr/>
          <p:nvPr/>
        </p:nvSpPr>
        <p:spPr>
          <a:xfrm>
            <a:off x="3812548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7" name="Google Shape;567;g1066244c191_0_133"/>
          <p:cNvSpPr/>
          <p:nvPr/>
        </p:nvSpPr>
        <p:spPr>
          <a:xfrm>
            <a:off x="6632743" y="12863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8" name="Google Shape;568;g1066244c191_0_133"/>
          <p:cNvSpPr/>
          <p:nvPr/>
        </p:nvSpPr>
        <p:spPr>
          <a:xfrm>
            <a:off x="9488720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00AA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9" name="Google Shape;569;g1066244c191_0_133"/>
          <p:cNvSpPr/>
          <p:nvPr/>
        </p:nvSpPr>
        <p:spPr>
          <a:xfrm>
            <a:off x="6630898" y="12863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48AC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0" name="Google Shape;570;g1066244c191_0_133"/>
          <p:cNvSpPr/>
          <p:nvPr/>
        </p:nvSpPr>
        <p:spPr>
          <a:xfrm>
            <a:off x="3811772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00AA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1" name="Google Shape;571;g1066244c191_0_133"/>
          <p:cNvSpPr/>
          <p:nvPr/>
        </p:nvSpPr>
        <p:spPr>
          <a:xfrm>
            <a:off x="859046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48AC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2" name="Google Shape;572;g1066244c191_0_133"/>
          <p:cNvSpPr/>
          <p:nvPr/>
        </p:nvSpPr>
        <p:spPr>
          <a:xfrm>
            <a:off x="6649700" y="1328675"/>
            <a:ext cx="18099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Ing. </a:t>
            </a: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Software 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73" name="Google Shape;573;g1066244c191_0_133"/>
          <p:cNvSpPr/>
          <p:nvPr/>
        </p:nvSpPr>
        <p:spPr>
          <a:xfrm>
            <a:off x="3802800" y="1379275"/>
            <a:ext cx="18099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Proyecto 1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74" name="Google Shape;574;g1066244c191_0_133"/>
          <p:cNvSpPr/>
          <p:nvPr/>
        </p:nvSpPr>
        <p:spPr>
          <a:xfrm>
            <a:off x="810150" y="1333775"/>
            <a:ext cx="15828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19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Bases de datos</a:t>
            </a:r>
            <a:endParaRPr sz="19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75" name="Google Shape;575;g1066244c191_0_133"/>
          <p:cNvSpPr/>
          <p:nvPr/>
        </p:nvSpPr>
        <p:spPr>
          <a:xfrm>
            <a:off x="9495625" y="1333775"/>
            <a:ext cx="16437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Proyecto 2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576" name="Google Shape;576;g1066244c191_0_133"/>
          <p:cNvGrpSpPr/>
          <p:nvPr/>
        </p:nvGrpSpPr>
        <p:grpSpPr>
          <a:xfrm>
            <a:off x="7016850" y="2306088"/>
            <a:ext cx="1088700" cy="830400"/>
            <a:chOff x="368350" y="2234988"/>
            <a:chExt cx="1088700" cy="830400"/>
          </a:xfrm>
        </p:grpSpPr>
        <p:sp>
          <p:nvSpPr>
            <p:cNvPr id="577" name="Google Shape;577;g1066244c191_0_133"/>
            <p:cNvSpPr/>
            <p:nvPr/>
          </p:nvSpPr>
          <p:spPr>
            <a:xfrm>
              <a:off x="368350" y="22349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90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6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</a:t>
              </a:r>
              <a:r>
                <a:rPr lang="en-US" sz="16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plicación web</a:t>
              </a:r>
              <a:endParaRPr sz="16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78" name="Google Shape;578;g1066244c191_0_133"/>
            <p:cNvSpPr/>
            <p:nvPr/>
          </p:nvSpPr>
          <p:spPr>
            <a:xfrm rot="-5400000">
              <a:off x="44509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79" name="Google Shape;579;g1066244c191_0_133"/>
            <p:cNvSpPr/>
            <p:nvPr/>
          </p:nvSpPr>
          <p:spPr>
            <a:xfrm rot="-5400000">
              <a:off x="621837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80" name="Google Shape;580;g1066244c191_0_133"/>
            <p:cNvSpPr/>
            <p:nvPr/>
          </p:nvSpPr>
          <p:spPr>
            <a:xfrm rot="-5400000">
              <a:off x="798579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81" name="Google Shape;581;g1066244c191_0_133"/>
            <p:cNvSpPr/>
            <p:nvPr/>
          </p:nvSpPr>
          <p:spPr>
            <a:xfrm rot="-5400000">
              <a:off x="975322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82" name="Google Shape;582;g1066244c191_0_133"/>
            <p:cNvSpPr/>
            <p:nvPr/>
          </p:nvSpPr>
          <p:spPr>
            <a:xfrm rot="-5400000">
              <a:off x="115208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83" name="Google Shape;583;g1066244c191_0_133"/>
            <p:cNvSpPr/>
            <p:nvPr/>
          </p:nvSpPr>
          <p:spPr>
            <a:xfrm rot="-5400000">
              <a:off x="1328826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584" name="Google Shape;584;g1066244c191_0_133"/>
          <p:cNvGrpSpPr/>
          <p:nvPr/>
        </p:nvGrpSpPr>
        <p:grpSpPr>
          <a:xfrm>
            <a:off x="4216100" y="2367863"/>
            <a:ext cx="1088700" cy="830400"/>
            <a:chOff x="673150" y="2539788"/>
            <a:chExt cx="1088700" cy="830400"/>
          </a:xfrm>
        </p:grpSpPr>
        <p:sp>
          <p:nvSpPr>
            <p:cNvPr id="585" name="Google Shape;585;g1066244c191_0_133"/>
            <p:cNvSpPr/>
            <p:nvPr/>
          </p:nvSpPr>
          <p:spPr>
            <a:xfrm>
              <a:off x="673150" y="25397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90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6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</a:t>
              </a:r>
              <a:r>
                <a:rPr lang="en-US" sz="16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plicación web</a:t>
              </a:r>
              <a:endParaRPr sz="16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86" name="Google Shape;586;g1066244c191_0_133"/>
            <p:cNvSpPr/>
            <p:nvPr/>
          </p:nvSpPr>
          <p:spPr>
            <a:xfrm rot="-5400000">
              <a:off x="74989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87" name="Google Shape;587;g1066244c191_0_133"/>
            <p:cNvSpPr/>
            <p:nvPr/>
          </p:nvSpPr>
          <p:spPr>
            <a:xfrm rot="-5400000">
              <a:off x="926637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88" name="Google Shape;588;g1066244c191_0_133"/>
            <p:cNvSpPr/>
            <p:nvPr/>
          </p:nvSpPr>
          <p:spPr>
            <a:xfrm rot="-5400000">
              <a:off x="1103379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89" name="Google Shape;589;g1066244c191_0_133"/>
            <p:cNvSpPr/>
            <p:nvPr/>
          </p:nvSpPr>
          <p:spPr>
            <a:xfrm rot="-5400000">
              <a:off x="1280122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90" name="Google Shape;590;g1066244c191_0_133"/>
            <p:cNvSpPr/>
            <p:nvPr/>
          </p:nvSpPr>
          <p:spPr>
            <a:xfrm rot="-5400000">
              <a:off x="145688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91" name="Google Shape;591;g1066244c191_0_133"/>
            <p:cNvSpPr/>
            <p:nvPr/>
          </p:nvSpPr>
          <p:spPr>
            <a:xfrm rot="-5400000">
              <a:off x="1633626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592" name="Google Shape;592;g1066244c191_0_133"/>
          <p:cNvGrpSpPr/>
          <p:nvPr/>
        </p:nvGrpSpPr>
        <p:grpSpPr>
          <a:xfrm>
            <a:off x="1242275" y="2378663"/>
            <a:ext cx="1088700" cy="830400"/>
            <a:chOff x="673150" y="2539788"/>
            <a:chExt cx="1088700" cy="830400"/>
          </a:xfrm>
        </p:grpSpPr>
        <p:sp>
          <p:nvSpPr>
            <p:cNvPr id="593" name="Google Shape;593;g1066244c191_0_133"/>
            <p:cNvSpPr/>
            <p:nvPr/>
          </p:nvSpPr>
          <p:spPr>
            <a:xfrm>
              <a:off x="673150" y="25397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90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7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O</a:t>
              </a:r>
              <a:r>
                <a:rPr lang="en-US" sz="17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tras variables</a:t>
              </a:r>
              <a:endParaRPr sz="17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94" name="Google Shape;594;g1066244c191_0_133"/>
            <p:cNvSpPr/>
            <p:nvPr/>
          </p:nvSpPr>
          <p:spPr>
            <a:xfrm rot="-5400000">
              <a:off x="74989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95" name="Google Shape;595;g1066244c191_0_133"/>
            <p:cNvSpPr/>
            <p:nvPr/>
          </p:nvSpPr>
          <p:spPr>
            <a:xfrm rot="-5400000">
              <a:off x="926637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96" name="Google Shape;596;g1066244c191_0_133"/>
            <p:cNvSpPr/>
            <p:nvPr/>
          </p:nvSpPr>
          <p:spPr>
            <a:xfrm rot="-5400000">
              <a:off x="1103379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97" name="Google Shape;597;g1066244c191_0_133"/>
            <p:cNvSpPr/>
            <p:nvPr/>
          </p:nvSpPr>
          <p:spPr>
            <a:xfrm rot="-5400000">
              <a:off x="1280122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98" name="Google Shape;598;g1066244c191_0_133"/>
            <p:cNvSpPr/>
            <p:nvPr/>
          </p:nvSpPr>
          <p:spPr>
            <a:xfrm rot="-5400000">
              <a:off x="145688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99" name="Google Shape;599;g1066244c191_0_133"/>
            <p:cNvSpPr/>
            <p:nvPr/>
          </p:nvSpPr>
          <p:spPr>
            <a:xfrm rot="-5400000">
              <a:off x="1633626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600" name="Google Shape;600;g1066244c191_0_133"/>
          <p:cNvGrpSpPr/>
          <p:nvPr/>
        </p:nvGrpSpPr>
        <p:grpSpPr>
          <a:xfrm>
            <a:off x="9836250" y="2306088"/>
            <a:ext cx="1088700" cy="830400"/>
            <a:chOff x="368350" y="2234988"/>
            <a:chExt cx="1088700" cy="830400"/>
          </a:xfrm>
        </p:grpSpPr>
        <p:sp>
          <p:nvSpPr>
            <p:cNvPr id="601" name="Google Shape;601;g1066244c191_0_133"/>
            <p:cNvSpPr/>
            <p:nvPr/>
          </p:nvSpPr>
          <p:spPr>
            <a:xfrm>
              <a:off x="368350" y="22349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90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8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Incluir ML o VR</a:t>
              </a:r>
              <a:endParaRPr sz="18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02" name="Google Shape;602;g1066244c191_0_133"/>
            <p:cNvSpPr/>
            <p:nvPr/>
          </p:nvSpPr>
          <p:spPr>
            <a:xfrm rot="-5400000">
              <a:off x="44509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03" name="Google Shape;603;g1066244c191_0_133"/>
            <p:cNvSpPr/>
            <p:nvPr/>
          </p:nvSpPr>
          <p:spPr>
            <a:xfrm rot="-5400000">
              <a:off x="621837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04" name="Google Shape;604;g1066244c191_0_133"/>
            <p:cNvSpPr/>
            <p:nvPr/>
          </p:nvSpPr>
          <p:spPr>
            <a:xfrm rot="-5400000">
              <a:off x="798579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05" name="Google Shape;605;g1066244c191_0_133"/>
            <p:cNvSpPr/>
            <p:nvPr/>
          </p:nvSpPr>
          <p:spPr>
            <a:xfrm rot="-5400000">
              <a:off x="975322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06" name="Google Shape;606;g1066244c191_0_133"/>
            <p:cNvSpPr/>
            <p:nvPr/>
          </p:nvSpPr>
          <p:spPr>
            <a:xfrm rot="-5400000">
              <a:off x="115208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07" name="Google Shape;607;g1066244c191_0_133"/>
            <p:cNvSpPr/>
            <p:nvPr/>
          </p:nvSpPr>
          <p:spPr>
            <a:xfrm rot="-5400000">
              <a:off x="1328826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608" name="Google Shape;608;g1066244c191_0_133"/>
          <p:cNvSpPr/>
          <p:nvPr/>
        </p:nvSpPr>
        <p:spPr>
          <a:xfrm rot="10800000" flipH="1">
            <a:off x="4819328" y="514742"/>
            <a:ext cx="826794" cy="457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609" name="Google Shape;609;g1066244c191_0_133"/>
          <p:cNvSpPr/>
          <p:nvPr/>
        </p:nvSpPr>
        <p:spPr>
          <a:xfrm>
            <a:off x="5276520" y="3366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0" name="Google Shape;610;g1066244c191_0_133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1" name="Google Shape;611;g1066244c191_0_133"/>
          <p:cNvSpPr/>
          <p:nvPr/>
        </p:nvSpPr>
        <p:spPr>
          <a:xfrm>
            <a:off x="265315" y="80232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2" name="Google Shape;612;g1066244c191_0_133"/>
          <p:cNvSpPr txBox="1"/>
          <p:nvPr/>
        </p:nvSpPr>
        <p:spPr>
          <a:xfrm>
            <a:off x="2745075" y="60521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3" name="Google Shape;613;g1066244c191_0_133"/>
          <p:cNvSpPr/>
          <p:nvPr/>
        </p:nvSpPr>
        <p:spPr>
          <a:xfrm>
            <a:off x="7457802" y="5949583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Puede añadir, eliminar o cambiar algunas direcciones de trabajo futuras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4" name="Google Shape;614;g1066244c191_0_133"/>
          <p:cNvSpPr/>
          <p:nvPr/>
        </p:nvSpPr>
        <p:spPr>
          <a:xfrm>
            <a:off x="69002" y="3812733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Eliminar esto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si estudia</a:t>
            </a:r>
            <a:r>
              <a:rPr lang="en-US" i="1">
                <a:solidFill>
                  <a:schemeClr val="accent2"/>
                </a:solidFill>
              </a:rPr>
              <a:t>s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Ingeniería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i="1">
                <a:solidFill>
                  <a:schemeClr val="accent2"/>
                </a:solidFill>
              </a:rPr>
              <a:t>Matemática</a:t>
            </a:r>
            <a:endParaRPr i="1">
              <a:solidFill>
                <a:schemeClr val="accent2"/>
              </a:solidFill>
            </a:endParaRPr>
          </a:p>
        </p:txBody>
      </p:sp>
      <p:sp>
        <p:nvSpPr>
          <p:cNvPr id="615" name="Google Shape;615;g1066244c191_0_133"/>
          <p:cNvSpPr/>
          <p:nvPr/>
        </p:nvSpPr>
        <p:spPr>
          <a:xfrm>
            <a:off x="5646138" y="802325"/>
            <a:ext cx="48270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Por favor, nombra los cursos en los que podrías seguir trabajando en este proyecto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6" name="Google Shape;616;g1066244c191_0_133"/>
          <p:cNvSpPr/>
          <p:nvPr/>
        </p:nvSpPr>
        <p:spPr>
          <a:xfrm rot="10800000" flipH="1">
            <a:off x="5050475" y="1024007"/>
            <a:ext cx="811836" cy="29446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617" name="Google Shape;617;g1066244c191_0_133"/>
          <p:cNvSpPr/>
          <p:nvPr/>
        </p:nvSpPr>
        <p:spPr>
          <a:xfrm rot="10800000">
            <a:off x="10334499" y="947808"/>
            <a:ext cx="806652" cy="43264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618" name="Google Shape;618;g1066244c191_0_133"/>
          <p:cNvSpPr/>
          <p:nvPr/>
        </p:nvSpPr>
        <p:spPr>
          <a:xfrm rot="-3788704">
            <a:off x="8003177" y="1401254"/>
            <a:ext cx="806653" cy="43264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619" name="Google Shape;619;g1066244c191_0_133"/>
          <p:cNvSpPr/>
          <p:nvPr/>
        </p:nvSpPr>
        <p:spPr>
          <a:xfrm>
            <a:off x="4407763" y="3990850"/>
            <a:ext cx="48270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Por favor, diga qué podría hacer, en los siguientes cursos, para mejorar este proyecto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0" name="Google Shape;620;g1066244c191_0_133"/>
          <p:cNvSpPr/>
          <p:nvPr/>
        </p:nvSpPr>
        <p:spPr>
          <a:xfrm rot="5763114" flipH="1">
            <a:off x="4821883" y="3386199"/>
            <a:ext cx="811824" cy="2944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621" name="Google Shape;621;g1066244c191_0_133"/>
          <p:cNvSpPr/>
          <p:nvPr/>
        </p:nvSpPr>
        <p:spPr>
          <a:xfrm rot="5763114" flipH="1">
            <a:off x="7260283" y="3386199"/>
            <a:ext cx="811824" cy="2944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622" name="Google Shape;622;g1066244c191_0_133"/>
          <p:cNvSpPr/>
          <p:nvPr/>
        </p:nvSpPr>
        <p:spPr>
          <a:xfrm rot="9163861" flipH="1">
            <a:off x="8936681" y="3462420"/>
            <a:ext cx="811824" cy="29440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7" name="Google Shape;627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628" name="Google Shape;628;p10"/>
          <p:cNvSpPr/>
          <p:nvPr/>
        </p:nvSpPr>
        <p:spPr>
          <a:xfrm>
            <a:off x="265320" y="376920"/>
            <a:ext cx="540216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Informe aceptado en OSF.IO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9" name="Google Shape;629;p10"/>
          <p:cNvSpPr/>
          <p:nvPr/>
        </p:nvSpPr>
        <p:spPr>
          <a:xfrm rot="10800000" flipH="1">
            <a:off x="4321521" y="468155"/>
            <a:ext cx="945756" cy="839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630" name="Google Shape;630;p10"/>
          <p:cNvSpPr/>
          <p:nvPr/>
        </p:nvSpPr>
        <p:spPr>
          <a:xfrm>
            <a:off x="4971720" y="3366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1" name="Google Shape;631;p10"/>
          <p:cNvSpPr/>
          <p:nvPr/>
        </p:nvSpPr>
        <p:spPr>
          <a:xfrm>
            <a:off x="2623800" y="2240875"/>
            <a:ext cx="3649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Incluya la cita del informe</a:t>
            </a:r>
            <a:br>
              <a:rPr lang="en-US" sz="1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en OSF PREPRINTS y el enlace. No, no en los OSF projects, pero sí en OSF Preprints.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2" name="Google Shape;632;p10"/>
          <p:cNvSpPr/>
          <p:nvPr/>
        </p:nvSpPr>
        <p:spPr>
          <a:xfrm rot="10800000" flipH="1">
            <a:off x="2087873" y="2693743"/>
            <a:ext cx="618840" cy="48951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633" name="Google Shape;633;p10"/>
          <p:cNvSpPr/>
          <p:nvPr/>
        </p:nvSpPr>
        <p:spPr>
          <a:xfrm>
            <a:off x="418325" y="3107875"/>
            <a:ext cx="6126000" cy="9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Julián Ramírez, Andrés Salazar, Simón Marín, Mauricio Toro. </a:t>
            </a:r>
            <a:r>
              <a:rPr lang="en-US" sz="2200">
                <a:solidFill>
                  <a:srgbClr val="001E33"/>
                </a:solidFill>
              </a:rPr>
              <a:t>Energy and Storage Optimization in Precision Livestock Farming</a:t>
            </a: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. Informe técnico, Universidad EAFIT, 2021. https://doi.org/10.31219/osf.io/du8yt</a:t>
            </a: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4" name="Google Shape;634;p10"/>
          <p:cNvSpPr/>
          <p:nvPr/>
        </p:nvSpPr>
        <p:spPr>
          <a:xfrm>
            <a:off x="2640426" y="5215875"/>
            <a:ext cx="35088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Incluya una captura de pantalla de su informe publicado en osf.io y elimine el círculo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5" name="Google Shape;635;p10"/>
          <p:cNvSpPr/>
          <p:nvPr/>
        </p:nvSpPr>
        <p:spPr>
          <a:xfrm>
            <a:off x="8229600" y="124200"/>
            <a:ext cx="2114640" cy="515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6" name="Google Shape;636;p10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7" name="Google Shape;637;p10"/>
          <p:cNvSpPr/>
          <p:nvPr/>
        </p:nvSpPr>
        <p:spPr>
          <a:xfrm flipH="1">
            <a:off x="7405536" y="5261857"/>
            <a:ext cx="530658" cy="8330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638" name="Google Shape;638;p10"/>
          <p:cNvSpPr/>
          <p:nvPr/>
        </p:nvSpPr>
        <p:spPr>
          <a:xfrm>
            <a:off x="5509326" y="6128750"/>
            <a:ext cx="34254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Incluya a los </a:t>
            </a:r>
            <a:r>
              <a:rPr lang="en-US" i="1">
                <a:solidFill>
                  <a:schemeClr val="accent2"/>
                </a:solidFill>
              </a:rPr>
              <a:t>monitores 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y al profesores entre los autores, por favor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39" name="Google Shape;639;p1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431576" y="1829064"/>
            <a:ext cx="5550945" cy="3615400"/>
          </a:xfrm>
          <a:prstGeom prst="rect">
            <a:avLst/>
          </a:prstGeom>
          <a:noFill/>
          <a:ln>
            <a:noFill/>
          </a:ln>
        </p:spPr>
      </p:pic>
      <p:sp>
        <p:nvSpPr>
          <p:cNvPr id="640" name="Google Shape;640;p10"/>
          <p:cNvSpPr/>
          <p:nvPr/>
        </p:nvSpPr>
        <p:spPr>
          <a:xfrm flipH="1">
            <a:off x="5920511" y="4581882"/>
            <a:ext cx="530658" cy="8330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641" name="Google Shape;641;p10"/>
          <p:cNvSpPr txBox="1"/>
          <p:nvPr/>
        </p:nvSpPr>
        <p:spPr>
          <a:xfrm>
            <a:off x="926000" y="6046350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2" name="Google Shape;642;p10"/>
          <p:cNvSpPr/>
          <p:nvPr/>
        </p:nvSpPr>
        <p:spPr>
          <a:xfrm>
            <a:off x="4321529" y="105740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Elimine esta diapositiva si su informe no fue presentado a OSF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3" name="Google Shape;643;p10"/>
          <p:cNvSpPr/>
          <p:nvPr/>
        </p:nvSpPr>
        <p:spPr>
          <a:xfrm rot="9395086" flipH="1">
            <a:off x="716280" y="2541321"/>
            <a:ext cx="618825" cy="4895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644" name="Google Shape;644;p10"/>
          <p:cNvSpPr/>
          <p:nvPr/>
        </p:nvSpPr>
        <p:spPr>
          <a:xfrm>
            <a:off x="121679" y="1940925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Este es un ejemplo de citación </a:t>
            </a:r>
            <a:b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de un informe anterior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5" name="Google Shape;645;p10"/>
          <p:cNvSpPr/>
          <p:nvPr/>
        </p:nvSpPr>
        <p:spPr>
          <a:xfrm rot="9395086" flipH="1">
            <a:off x="8474505" y="1542496"/>
            <a:ext cx="618825" cy="4895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646" name="Google Shape;646;p10"/>
          <p:cNvSpPr/>
          <p:nvPr/>
        </p:nvSpPr>
        <p:spPr>
          <a:xfrm>
            <a:off x="8413304" y="94210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Este es un ejemplo de captura de pantalla </a:t>
            </a:r>
            <a:b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de un informe anterior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7" name="Google Shape;647;p10"/>
          <p:cNvSpPr/>
          <p:nvPr/>
        </p:nvSpPr>
        <p:spPr>
          <a:xfrm>
            <a:off x="6751675" y="1710075"/>
            <a:ext cx="1339800" cy="424800"/>
          </a:xfrm>
          <a:prstGeom prst="ellipse">
            <a:avLst/>
          </a:prstGeom>
          <a:noFill/>
          <a:ln w="19050" cap="flat" cmpd="sng">
            <a:solidFill>
              <a:srgbClr val="ED7D3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2" name="Google Shape;652;gadd317ae2b_0_117"/>
          <p:cNvPicPr preferRelativeResize="0"/>
          <p:nvPr/>
        </p:nvPicPr>
        <p:blipFill rotWithShape="1">
          <a:blip r:embed="rId3">
            <a:alphaModFix/>
          </a:blip>
          <a:srcRect l="20134"/>
          <a:stretch/>
        </p:blipFill>
        <p:spPr>
          <a:xfrm>
            <a:off x="-47400" y="0"/>
            <a:ext cx="9787201" cy="6893125"/>
          </a:xfrm>
          <a:prstGeom prst="rect">
            <a:avLst/>
          </a:prstGeom>
          <a:noFill/>
          <a:ln>
            <a:noFill/>
          </a:ln>
        </p:spPr>
      </p:pic>
      <p:sp>
        <p:nvSpPr>
          <p:cNvPr id="653" name="Google Shape;653;gadd317ae2b_0_117"/>
          <p:cNvSpPr/>
          <p:nvPr/>
        </p:nvSpPr>
        <p:spPr>
          <a:xfrm>
            <a:off x="-53831" y="-8709"/>
            <a:ext cx="12254399" cy="68667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57000">
                <a:schemeClr val="lt1"/>
              </a:gs>
              <a:gs pos="100000">
                <a:schemeClr val="l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60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¡GRACIAS</a:t>
            </a:r>
            <a:r>
              <a:rPr lang="en-US" sz="6000">
                <a:solidFill>
                  <a:srgbClr val="001E33"/>
                </a:solidFill>
              </a:rPr>
              <a:t>!</a:t>
            </a:r>
            <a:r>
              <a:rPr lang="en-US" sz="6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!</a:t>
            </a:r>
            <a:endParaRPr sz="6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4" name="Google Shape;654;gadd317ae2b_0_117"/>
          <p:cNvSpPr txBox="1"/>
          <p:nvPr/>
        </p:nvSpPr>
        <p:spPr>
          <a:xfrm>
            <a:off x="5046225" y="4020625"/>
            <a:ext cx="6945600" cy="12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5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Con el apoyo de </a:t>
            </a: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Los dos primeros autores fueron apoyados por la beca Sapiencia, financiada por el municipio de Medellín. Todos los autores agradecen a la Vicerrectoría de Descubrimiento y Creación, de la Universidad EAFIT, su apoyo en esta investigación.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2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5" name="Google Shape;655;gadd317ae2b_0_117"/>
          <p:cNvSpPr/>
          <p:nvPr/>
        </p:nvSpPr>
        <p:spPr>
          <a:xfrm>
            <a:off x="3546885" y="2762675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olvides los reconocimientos a tu beca (si la tienes) P</a:t>
            </a:r>
            <a:r>
              <a:rPr lang="en-US" i="1">
                <a:solidFill>
                  <a:schemeClr val="accent2"/>
                </a:solidFill>
              </a:rPr>
              <a:t>a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ra los demás, para quien paga tu matrícula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6" name="Google Shape;656;gadd317ae2b_0_117"/>
          <p:cNvSpPr/>
          <p:nvPr/>
        </p:nvSpPr>
        <p:spPr>
          <a:xfrm rot="10800000">
            <a:off x="6307580" y="3556275"/>
            <a:ext cx="324270" cy="84304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657" name="Google Shape;657;gadd317ae2b_0_117"/>
          <p:cNvSpPr/>
          <p:nvPr/>
        </p:nvSpPr>
        <p:spPr>
          <a:xfrm>
            <a:off x="5249940" y="102434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8" name="Google Shape;658;gadd317ae2b_0_117"/>
          <p:cNvSpPr txBox="1"/>
          <p:nvPr/>
        </p:nvSpPr>
        <p:spPr>
          <a:xfrm>
            <a:off x="8236550" y="60702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9" name="Google Shape;659;gadd317ae2b_0_117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0" name="Google Shape;660;gadd317ae2b_0_117"/>
          <p:cNvSpPr/>
          <p:nvPr/>
        </p:nvSpPr>
        <p:spPr>
          <a:xfrm rot="10800000" flipH="1">
            <a:off x="2539475" y="566310"/>
            <a:ext cx="800658" cy="7638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661" name="Google Shape;661;gadd317ae2b_0_117"/>
          <p:cNvSpPr/>
          <p:nvPr/>
        </p:nvSpPr>
        <p:spPr>
          <a:xfrm>
            <a:off x="2950660" y="11987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rgbClr val="B45F06"/>
                </a:solidFill>
                <a:latin typeface="Arial"/>
                <a:ea typeface="Arial"/>
                <a:cs typeface="Arial"/>
                <a:sym typeface="Arial"/>
              </a:rPr>
              <a:t>Puede cambiar esta fotografía</a:t>
            </a:r>
            <a:endParaRPr sz="1400" b="0" i="0" u="none" strike="noStrike" cap="none">
              <a:solidFill>
                <a:srgbClr val="B45F0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209;p2">
            <a:extLst>
              <a:ext uri="{FF2B5EF4-FFF2-40B4-BE49-F238E27FC236}">
                <a16:creationId xmlns:a16="http://schemas.microsoft.com/office/drawing/2014/main" id="{9A54DB71-5A17-4B46-9DDC-9E1A29FA09BE}"/>
              </a:ext>
            </a:extLst>
          </p:cNvPr>
          <p:cNvSpPr/>
          <p:nvPr/>
        </p:nvSpPr>
        <p:spPr>
          <a:xfrm>
            <a:off x="2467401" y="1889321"/>
            <a:ext cx="2102040" cy="2193480"/>
          </a:xfrm>
          <a:prstGeom prst="ellipse">
            <a:avLst/>
          </a:prstGeom>
          <a:solidFill>
            <a:srgbClr val="00AAD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1" name="Google Shape;201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390182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"/>
          <p:cNvSpPr/>
          <p:nvPr/>
        </p:nvSpPr>
        <p:spPr>
          <a:xfrm>
            <a:off x="265329" y="376925"/>
            <a:ext cx="48825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Presentación del equipo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5" name="Google Shape;205;p2"/>
          <p:cNvGrpSpPr/>
          <p:nvPr/>
        </p:nvGrpSpPr>
        <p:grpSpPr>
          <a:xfrm>
            <a:off x="9452770" y="1633038"/>
            <a:ext cx="2833920" cy="2742480"/>
            <a:chOff x="9052560" y="1645920"/>
            <a:chExt cx="2833920" cy="2742480"/>
          </a:xfrm>
        </p:grpSpPr>
        <p:pic>
          <p:nvPicPr>
            <p:cNvPr id="206" name="Google Shape;206;p2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9219240" y="1757160"/>
              <a:ext cx="2507760" cy="248688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7" name="Google Shape;207;p2"/>
            <p:cNvSpPr/>
            <p:nvPr/>
          </p:nvSpPr>
          <p:spPr>
            <a:xfrm>
              <a:off x="9052560" y="1645920"/>
              <a:ext cx="2833920" cy="2742480"/>
            </a:xfrm>
            <a:custGeom>
              <a:avLst/>
              <a:gdLst/>
              <a:ahLst/>
              <a:cxnLst/>
              <a:rect l="l" t="t" r="r" b="b"/>
              <a:pathLst>
                <a:path w="7875" h="7621" extrusionOk="0">
                  <a:moveTo>
                    <a:pt x="5464" y="1278"/>
                  </a:moveTo>
                  <a:cubicBezTo>
                    <a:pt x="4998" y="997"/>
                    <a:pt x="4541" y="870"/>
                    <a:pt x="4003" y="870"/>
                  </a:cubicBezTo>
                  <a:cubicBezTo>
                    <a:pt x="3465" y="870"/>
                    <a:pt x="3008" y="997"/>
                    <a:pt x="2542" y="1278"/>
                  </a:cubicBezTo>
                  <a:cubicBezTo>
                    <a:pt x="2076" y="1559"/>
                    <a:pt x="1742" y="1908"/>
                    <a:pt x="1473" y="2394"/>
                  </a:cubicBezTo>
                  <a:cubicBezTo>
                    <a:pt x="1204" y="2880"/>
                    <a:pt x="1082" y="3357"/>
                    <a:pt x="1082" y="3918"/>
                  </a:cubicBezTo>
                  <a:cubicBezTo>
                    <a:pt x="1082" y="4479"/>
                    <a:pt x="1204" y="4956"/>
                    <a:pt x="1473" y="5442"/>
                  </a:cubicBezTo>
                  <a:cubicBezTo>
                    <a:pt x="1742" y="5928"/>
                    <a:pt x="2076" y="6277"/>
                    <a:pt x="2542" y="6558"/>
                  </a:cubicBezTo>
                  <a:cubicBezTo>
                    <a:pt x="3008" y="6839"/>
                    <a:pt x="3465" y="6967"/>
                    <a:pt x="4003" y="6967"/>
                  </a:cubicBezTo>
                  <a:cubicBezTo>
                    <a:pt x="4541" y="6967"/>
                    <a:pt x="4998" y="6839"/>
                    <a:pt x="5464" y="6558"/>
                  </a:cubicBezTo>
                  <a:cubicBezTo>
                    <a:pt x="5930" y="6277"/>
                    <a:pt x="6264" y="5928"/>
                    <a:pt x="6533" y="5442"/>
                  </a:cubicBezTo>
                  <a:cubicBezTo>
                    <a:pt x="6802" y="4956"/>
                    <a:pt x="6925" y="4479"/>
                    <a:pt x="6925" y="3918"/>
                  </a:cubicBezTo>
                  <a:cubicBezTo>
                    <a:pt x="6925" y="3357"/>
                    <a:pt x="6802" y="2880"/>
                    <a:pt x="6533" y="2394"/>
                  </a:cubicBezTo>
                  <a:cubicBezTo>
                    <a:pt x="6264" y="1908"/>
                    <a:pt x="5930" y="1559"/>
                    <a:pt x="5464" y="1278"/>
                  </a:cubicBezTo>
                  <a:moveTo>
                    <a:pt x="0" y="7620"/>
                  </a:moveTo>
                  <a:lnTo>
                    <a:pt x="0" y="0"/>
                  </a:lnTo>
                  <a:lnTo>
                    <a:pt x="7874" y="0"/>
                  </a:lnTo>
                  <a:lnTo>
                    <a:pt x="7874" y="7620"/>
                  </a:lnTo>
                  <a:lnTo>
                    <a:pt x="0" y="762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8" name="Google Shape;208;p2"/>
          <p:cNvSpPr/>
          <p:nvPr/>
        </p:nvSpPr>
        <p:spPr>
          <a:xfrm>
            <a:off x="84450" y="1822322"/>
            <a:ext cx="2336206" cy="2383860"/>
          </a:xfrm>
          <a:prstGeom prst="ellipse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2"/>
          <p:cNvSpPr/>
          <p:nvPr/>
        </p:nvSpPr>
        <p:spPr>
          <a:xfrm>
            <a:off x="9616745" y="4206182"/>
            <a:ext cx="26232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Mauricio Toro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Preparación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b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 los </a:t>
            </a: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datos</a:t>
            </a: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2"/>
          <p:cNvSpPr/>
          <p:nvPr/>
        </p:nvSpPr>
        <p:spPr>
          <a:xfrm>
            <a:off x="4684306" y="4217032"/>
            <a:ext cx="2192760" cy="1445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dirty="0">
                <a:solidFill>
                  <a:srgbClr val="001E33"/>
                </a:solidFill>
              </a:rPr>
              <a:t>Pablo </a:t>
            </a:r>
            <a:r>
              <a:rPr lang="en-US" sz="2200" b="1" dirty="0" err="1">
                <a:solidFill>
                  <a:srgbClr val="001E33"/>
                </a:solidFill>
              </a:rPr>
              <a:t>Micolta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-MX" sz="2200" dirty="0">
                <a:solidFill>
                  <a:srgbClr val="001E33"/>
                </a:solidFill>
              </a:rPr>
              <a:t>Edición del Informe</a:t>
            </a: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2"/>
          <p:cNvSpPr/>
          <p:nvPr/>
        </p:nvSpPr>
        <p:spPr>
          <a:xfrm>
            <a:off x="68022" y="4172727"/>
            <a:ext cx="2192760" cy="1445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-MX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Daniel Palacios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Codification </a:t>
            </a: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Preliminar</a:t>
            </a: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8" name="Google Shape;218;p2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82880" y="6089760"/>
            <a:ext cx="621000" cy="62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2"/>
          <p:cNvSpPr/>
          <p:nvPr/>
        </p:nvSpPr>
        <p:spPr>
          <a:xfrm>
            <a:off x="803880" y="6026478"/>
            <a:ext cx="6915240" cy="767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https://github.com/DanielPalacios05/ST0247-02/tree/master/proyecto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2"/>
          <p:cNvSpPr/>
          <p:nvPr/>
        </p:nvSpPr>
        <p:spPr>
          <a:xfrm>
            <a:off x="6361440" y="4206182"/>
            <a:ext cx="33312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Andrea</a:t>
            </a:r>
            <a:r>
              <a:rPr lang="en-US" sz="2200" b="1" dirty="0">
                <a:solidFill>
                  <a:srgbClr val="001E33"/>
                </a:solidFill>
              </a:rPr>
              <a:t> </a:t>
            </a: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Serna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Revisión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b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la </a:t>
            </a: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literatura</a:t>
            </a: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2"/>
          <p:cNvSpPr/>
          <p:nvPr/>
        </p:nvSpPr>
        <p:spPr>
          <a:xfrm>
            <a:off x="7682150" y="6045275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1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4" name="Google Shape;224;p2"/>
          <p:cNvGrpSpPr/>
          <p:nvPr/>
        </p:nvGrpSpPr>
        <p:grpSpPr>
          <a:xfrm>
            <a:off x="6499549" y="1630351"/>
            <a:ext cx="3383640" cy="2652120"/>
            <a:chOff x="3165097" y="1342520"/>
            <a:chExt cx="3383640" cy="2652120"/>
          </a:xfrm>
        </p:grpSpPr>
        <p:pic>
          <p:nvPicPr>
            <p:cNvPr id="225" name="Google Shape;225;p2"/>
            <p:cNvPicPr preferRelativeResize="0"/>
            <p:nvPr/>
          </p:nvPicPr>
          <p:blipFill rotWithShape="1">
            <a:blip r:embed="rId7">
              <a:alphaModFix/>
            </a:blip>
            <a:srcRect b="16686"/>
            <a:stretch/>
          </p:blipFill>
          <p:spPr>
            <a:xfrm>
              <a:off x="3828475" y="1645926"/>
              <a:ext cx="2056877" cy="228487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6" name="Google Shape;226;p2"/>
            <p:cNvSpPr/>
            <p:nvPr/>
          </p:nvSpPr>
          <p:spPr>
            <a:xfrm>
              <a:off x="3165097" y="1342520"/>
              <a:ext cx="3383640" cy="2652120"/>
            </a:xfrm>
            <a:custGeom>
              <a:avLst/>
              <a:gdLst/>
              <a:ahLst/>
              <a:cxnLst/>
              <a:rect l="l" t="t" r="r" b="b"/>
              <a:pathLst>
                <a:path w="9399" h="7367" extrusionOk="0">
                  <a:moveTo>
                    <a:pt x="1777" y="3847"/>
                  </a:moveTo>
                  <a:lnTo>
                    <a:pt x="1776" y="3847"/>
                  </a:lnTo>
                  <a:lnTo>
                    <a:pt x="1780" y="4006"/>
                  </a:lnTo>
                  <a:lnTo>
                    <a:pt x="1792" y="4166"/>
                  </a:lnTo>
                  <a:lnTo>
                    <a:pt x="1812" y="4324"/>
                  </a:lnTo>
                  <a:lnTo>
                    <a:pt x="1840" y="4481"/>
                  </a:lnTo>
                  <a:lnTo>
                    <a:pt x="1876" y="4636"/>
                  </a:lnTo>
                  <a:lnTo>
                    <a:pt x="1919" y="4789"/>
                  </a:lnTo>
                  <a:lnTo>
                    <a:pt x="1970" y="4939"/>
                  </a:lnTo>
                  <a:lnTo>
                    <a:pt x="2029" y="5086"/>
                  </a:lnTo>
                  <a:lnTo>
                    <a:pt x="2095" y="5230"/>
                  </a:lnTo>
                  <a:lnTo>
                    <a:pt x="2168" y="5371"/>
                  </a:lnTo>
                  <a:lnTo>
                    <a:pt x="2248" y="5507"/>
                  </a:lnTo>
                  <a:lnTo>
                    <a:pt x="2334" y="5638"/>
                  </a:lnTo>
                  <a:lnTo>
                    <a:pt x="2427" y="5765"/>
                  </a:lnTo>
                  <a:lnTo>
                    <a:pt x="2527" y="5886"/>
                  </a:lnTo>
                  <a:lnTo>
                    <a:pt x="2632" y="6002"/>
                  </a:lnTo>
                  <a:lnTo>
                    <a:pt x="2743" y="6111"/>
                  </a:lnTo>
                  <a:lnTo>
                    <a:pt x="2859" y="6215"/>
                  </a:lnTo>
                  <a:lnTo>
                    <a:pt x="2980" y="6312"/>
                  </a:lnTo>
                  <a:lnTo>
                    <a:pt x="3106" y="6402"/>
                  </a:lnTo>
                  <a:lnTo>
                    <a:pt x="3237" y="6486"/>
                  </a:lnTo>
                  <a:lnTo>
                    <a:pt x="3371" y="6562"/>
                  </a:lnTo>
                  <a:lnTo>
                    <a:pt x="3509" y="6631"/>
                  </a:lnTo>
                  <a:lnTo>
                    <a:pt x="3650" y="6692"/>
                  </a:lnTo>
                  <a:lnTo>
                    <a:pt x="3795" y="6745"/>
                  </a:lnTo>
                  <a:lnTo>
                    <a:pt x="3941" y="6790"/>
                  </a:lnTo>
                  <a:lnTo>
                    <a:pt x="4090" y="6827"/>
                  </a:lnTo>
                  <a:lnTo>
                    <a:pt x="4240" y="6856"/>
                  </a:lnTo>
                  <a:lnTo>
                    <a:pt x="4392" y="6877"/>
                  </a:lnTo>
                  <a:lnTo>
                    <a:pt x="4544" y="6890"/>
                  </a:lnTo>
                  <a:lnTo>
                    <a:pt x="4697" y="6894"/>
                  </a:lnTo>
                  <a:lnTo>
                    <a:pt x="4697" y="6894"/>
                  </a:lnTo>
                  <a:lnTo>
                    <a:pt x="4850" y="6890"/>
                  </a:lnTo>
                  <a:lnTo>
                    <a:pt x="5002" y="6877"/>
                  </a:lnTo>
                  <a:lnTo>
                    <a:pt x="5154" y="6856"/>
                  </a:lnTo>
                  <a:lnTo>
                    <a:pt x="5304" y="6827"/>
                  </a:lnTo>
                  <a:lnTo>
                    <a:pt x="5453" y="6790"/>
                  </a:lnTo>
                  <a:lnTo>
                    <a:pt x="5599" y="6745"/>
                  </a:lnTo>
                  <a:lnTo>
                    <a:pt x="5744" y="6691"/>
                  </a:lnTo>
                  <a:lnTo>
                    <a:pt x="5885" y="6630"/>
                  </a:lnTo>
                  <a:lnTo>
                    <a:pt x="6023" y="6561"/>
                  </a:lnTo>
                  <a:lnTo>
                    <a:pt x="6157" y="6485"/>
                  </a:lnTo>
                  <a:lnTo>
                    <a:pt x="6287" y="6402"/>
                  </a:lnTo>
                  <a:lnTo>
                    <a:pt x="6413" y="6312"/>
                  </a:lnTo>
                  <a:lnTo>
                    <a:pt x="6535" y="6214"/>
                  </a:lnTo>
                  <a:lnTo>
                    <a:pt x="6651" y="6111"/>
                  </a:lnTo>
                  <a:lnTo>
                    <a:pt x="6762" y="6001"/>
                  </a:lnTo>
                  <a:lnTo>
                    <a:pt x="6867" y="5885"/>
                  </a:lnTo>
                  <a:lnTo>
                    <a:pt x="6966" y="5764"/>
                  </a:lnTo>
                  <a:lnTo>
                    <a:pt x="7059" y="5637"/>
                  </a:lnTo>
                  <a:lnTo>
                    <a:pt x="7146" y="5506"/>
                  </a:lnTo>
                  <a:lnTo>
                    <a:pt x="7226" y="5370"/>
                  </a:lnTo>
                  <a:lnTo>
                    <a:pt x="7299" y="5229"/>
                  </a:lnTo>
                  <a:lnTo>
                    <a:pt x="7365" y="5085"/>
                  </a:lnTo>
                  <a:lnTo>
                    <a:pt x="7423" y="4938"/>
                  </a:lnTo>
                  <a:lnTo>
                    <a:pt x="7474" y="4788"/>
                  </a:lnTo>
                  <a:lnTo>
                    <a:pt x="7518" y="4635"/>
                  </a:lnTo>
                  <a:lnTo>
                    <a:pt x="7553" y="4480"/>
                  </a:lnTo>
                  <a:lnTo>
                    <a:pt x="7581" y="4323"/>
                  </a:lnTo>
                  <a:lnTo>
                    <a:pt x="7601" y="4165"/>
                  </a:lnTo>
                  <a:lnTo>
                    <a:pt x="7613" y="4005"/>
                  </a:lnTo>
                  <a:lnTo>
                    <a:pt x="7617" y="3846"/>
                  </a:lnTo>
                  <a:lnTo>
                    <a:pt x="7617" y="3846"/>
                  </a:lnTo>
                  <a:lnTo>
                    <a:pt x="7613" y="3687"/>
                  </a:lnTo>
                  <a:lnTo>
                    <a:pt x="7601" y="3527"/>
                  </a:lnTo>
                  <a:lnTo>
                    <a:pt x="7581" y="3369"/>
                  </a:lnTo>
                  <a:lnTo>
                    <a:pt x="7553" y="3212"/>
                  </a:lnTo>
                  <a:lnTo>
                    <a:pt x="7517" y="3057"/>
                  </a:lnTo>
                  <a:lnTo>
                    <a:pt x="7474" y="2904"/>
                  </a:lnTo>
                  <a:lnTo>
                    <a:pt x="7423" y="2754"/>
                  </a:lnTo>
                  <a:lnTo>
                    <a:pt x="7364" y="2607"/>
                  </a:lnTo>
                  <a:lnTo>
                    <a:pt x="7298" y="2463"/>
                  </a:lnTo>
                  <a:lnTo>
                    <a:pt x="7225" y="2322"/>
                  </a:lnTo>
                  <a:lnTo>
                    <a:pt x="7146" y="2186"/>
                  </a:lnTo>
                  <a:lnTo>
                    <a:pt x="7059" y="2055"/>
                  </a:lnTo>
                  <a:lnTo>
                    <a:pt x="6966" y="1928"/>
                  </a:lnTo>
                  <a:lnTo>
                    <a:pt x="6867" y="1807"/>
                  </a:lnTo>
                  <a:lnTo>
                    <a:pt x="6761" y="1691"/>
                  </a:lnTo>
                  <a:lnTo>
                    <a:pt x="6651" y="1582"/>
                  </a:lnTo>
                  <a:lnTo>
                    <a:pt x="6534" y="1478"/>
                  </a:lnTo>
                  <a:lnTo>
                    <a:pt x="6413" y="1381"/>
                  </a:lnTo>
                  <a:lnTo>
                    <a:pt x="6287" y="1291"/>
                  </a:lnTo>
                  <a:lnTo>
                    <a:pt x="6157" y="1207"/>
                  </a:lnTo>
                  <a:lnTo>
                    <a:pt x="6022" y="1131"/>
                  </a:lnTo>
                  <a:lnTo>
                    <a:pt x="5884" y="1062"/>
                  </a:lnTo>
                  <a:lnTo>
                    <a:pt x="5743" y="1001"/>
                  </a:lnTo>
                  <a:lnTo>
                    <a:pt x="5599" y="948"/>
                  </a:lnTo>
                  <a:lnTo>
                    <a:pt x="5453" y="903"/>
                  </a:lnTo>
                  <a:lnTo>
                    <a:pt x="5304" y="866"/>
                  </a:lnTo>
                  <a:lnTo>
                    <a:pt x="5154" y="837"/>
                  </a:lnTo>
                  <a:lnTo>
                    <a:pt x="5002" y="816"/>
                  </a:lnTo>
                  <a:lnTo>
                    <a:pt x="4850" y="803"/>
                  </a:lnTo>
                  <a:lnTo>
                    <a:pt x="4697" y="799"/>
                  </a:lnTo>
                  <a:lnTo>
                    <a:pt x="4697" y="799"/>
                  </a:lnTo>
                  <a:lnTo>
                    <a:pt x="4544" y="803"/>
                  </a:lnTo>
                  <a:lnTo>
                    <a:pt x="4392" y="816"/>
                  </a:lnTo>
                  <a:lnTo>
                    <a:pt x="4240" y="837"/>
                  </a:lnTo>
                  <a:lnTo>
                    <a:pt x="4090" y="866"/>
                  </a:lnTo>
                  <a:lnTo>
                    <a:pt x="3941" y="903"/>
                  </a:lnTo>
                  <a:lnTo>
                    <a:pt x="3794" y="948"/>
                  </a:lnTo>
                  <a:lnTo>
                    <a:pt x="3650" y="1002"/>
                  </a:lnTo>
                  <a:lnTo>
                    <a:pt x="3509" y="1063"/>
                  </a:lnTo>
                  <a:lnTo>
                    <a:pt x="3371" y="1132"/>
                  </a:lnTo>
                  <a:lnTo>
                    <a:pt x="3237" y="1208"/>
                  </a:lnTo>
                  <a:lnTo>
                    <a:pt x="3106" y="1291"/>
                  </a:lnTo>
                  <a:lnTo>
                    <a:pt x="2980" y="1382"/>
                  </a:lnTo>
                  <a:lnTo>
                    <a:pt x="2859" y="1479"/>
                  </a:lnTo>
                  <a:lnTo>
                    <a:pt x="2743" y="1582"/>
                  </a:lnTo>
                  <a:lnTo>
                    <a:pt x="2632" y="1692"/>
                  </a:lnTo>
                  <a:lnTo>
                    <a:pt x="2527" y="1808"/>
                  </a:lnTo>
                  <a:lnTo>
                    <a:pt x="2427" y="1929"/>
                  </a:lnTo>
                  <a:lnTo>
                    <a:pt x="2334" y="2056"/>
                  </a:lnTo>
                  <a:lnTo>
                    <a:pt x="2248" y="2187"/>
                  </a:lnTo>
                  <a:lnTo>
                    <a:pt x="2168" y="2323"/>
                  </a:lnTo>
                  <a:lnTo>
                    <a:pt x="2095" y="2464"/>
                  </a:lnTo>
                  <a:lnTo>
                    <a:pt x="2029" y="2608"/>
                  </a:lnTo>
                  <a:lnTo>
                    <a:pt x="1971" y="2755"/>
                  </a:lnTo>
                  <a:lnTo>
                    <a:pt x="1920" y="2905"/>
                  </a:lnTo>
                  <a:lnTo>
                    <a:pt x="1876" y="3058"/>
                  </a:lnTo>
                  <a:lnTo>
                    <a:pt x="1841" y="3213"/>
                  </a:lnTo>
                  <a:lnTo>
                    <a:pt x="1813" y="3370"/>
                  </a:lnTo>
                  <a:lnTo>
                    <a:pt x="1793" y="3528"/>
                  </a:lnTo>
                  <a:lnTo>
                    <a:pt x="1781" y="3688"/>
                  </a:lnTo>
                  <a:lnTo>
                    <a:pt x="1777" y="3847"/>
                  </a:lnTo>
                  <a:moveTo>
                    <a:pt x="0" y="7366"/>
                  </a:moveTo>
                  <a:lnTo>
                    <a:pt x="0" y="0"/>
                  </a:lnTo>
                  <a:lnTo>
                    <a:pt x="9398" y="0"/>
                  </a:lnTo>
                  <a:lnTo>
                    <a:pt x="9398" y="7366"/>
                  </a:lnTo>
                  <a:lnTo>
                    <a:pt x="0" y="736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31" name="Google Shape;211;p2">
            <a:extLst>
              <a:ext uri="{FF2B5EF4-FFF2-40B4-BE49-F238E27FC236}">
                <a16:creationId xmlns:a16="http://schemas.microsoft.com/office/drawing/2014/main" id="{2514E128-3CFB-45B6-B7B8-ADB5143CBC48}"/>
              </a:ext>
            </a:extLst>
          </p:cNvPr>
          <p:cNvSpPr/>
          <p:nvPr/>
        </p:nvSpPr>
        <p:spPr>
          <a:xfrm>
            <a:off x="2429380" y="4229915"/>
            <a:ext cx="2192760" cy="1783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-MX" sz="2200" b="1" dirty="0">
                <a:solidFill>
                  <a:srgbClr val="001E33"/>
                </a:solidFill>
              </a:rPr>
              <a:t>Miguel A. Martínez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-MX" sz="220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Investigación General</a:t>
            </a:r>
            <a:endParaRPr sz="220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Imagen 2" descr="Un joven con una playera de color gris&#10;&#10;Descripción generada automáticamente">
            <a:extLst>
              <a:ext uri="{FF2B5EF4-FFF2-40B4-BE49-F238E27FC236}">
                <a16:creationId xmlns:a16="http://schemas.microsoft.com/office/drawing/2014/main" id="{DD6E8D49-A939-4B24-AC1B-A0C938DBA6C0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-595" t="8758" r="-1425" b="16972"/>
          <a:stretch/>
        </p:blipFill>
        <p:spPr>
          <a:xfrm>
            <a:off x="2451790" y="1874772"/>
            <a:ext cx="2289755" cy="2222577"/>
          </a:xfrm>
          <a:prstGeom prst="flowChartConnector">
            <a:avLst/>
          </a:prstGeom>
        </p:spPr>
      </p:pic>
      <p:sp>
        <p:nvSpPr>
          <p:cNvPr id="32" name="Google Shape;207;p2">
            <a:extLst>
              <a:ext uri="{FF2B5EF4-FFF2-40B4-BE49-F238E27FC236}">
                <a16:creationId xmlns:a16="http://schemas.microsoft.com/office/drawing/2014/main" id="{1424F02E-7458-4587-B2F4-D7D7EAC5EEAE}"/>
              </a:ext>
            </a:extLst>
          </p:cNvPr>
          <p:cNvSpPr/>
          <p:nvPr/>
        </p:nvSpPr>
        <p:spPr>
          <a:xfrm>
            <a:off x="4797721" y="1918501"/>
            <a:ext cx="2102040" cy="2287681"/>
          </a:xfrm>
          <a:prstGeom prst="ellipse">
            <a:avLst/>
          </a:pr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7610" b="-13656"/>
            </a:stretch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5" y="1075"/>
            <a:ext cx="12196081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6"/>
          <p:cNvSpPr/>
          <p:nvPr/>
        </p:nvSpPr>
        <p:spPr>
          <a:xfrm>
            <a:off x="265327" y="376925"/>
            <a:ext cx="45300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Planteamiento del problema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6"/>
          <p:cNvSpPr/>
          <p:nvPr/>
        </p:nvSpPr>
        <p:spPr>
          <a:xfrm rot="10800000" flipH="1">
            <a:off x="4268012" y="544355"/>
            <a:ext cx="1136430" cy="839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236" name="Google Shape;236;p6"/>
          <p:cNvSpPr/>
          <p:nvPr/>
        </p:nvSpPr>
        <p:spPr>
          <a:xfrm>
            <a:off x="5108880" y="4128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6"/>
          <p:cNvSpPr/>
          <p:nvPr/>
        </p:nvSpPr>
        <p:spPr>
          <a:xfrm>
            <a:off x="8163950" y="54435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primera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6"/>
          <p:cNvSpPr/>
          <p:nvPr/>
        </p:nvSpPr>
        <p:spPr>
          <a:xfrm>
            <a:off x="757812" y="4161800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Calles 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 Medellín,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Origen y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Destino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6"/>
          <p:cNvSpPr/>
          <p:nvPr/>
        </p:nvSpPr>
        <p:spPr>
          <a:xfrm>
            <a:off x="5130975" y="5065525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Tal vez no sea necesario</a:t>
            </a:r>
            <a:b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cambiar nada en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6"/>
          <p:cNvSpPr/>
          <p:nvPr/>
        </p:nvSpPr>
        <p:spPr>
          <a:xfrm>
            <a:off x="4435001" y="5216481"/>
            <a:ext cx="1009314" cy="9779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241" name="Google Shape;241;p6"/>
          <p:cNvSpPr/>
          <p:nvPr/>
        </p:nvSpPr>
        <p:spPr>
          <a:xfrm>
            <a:off x="4163690" y="9200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6"/>
          <p:cNvSpPr/>
          <p:nvPr/>
        </p:nvSpPr>
        <p:spPr>
          <a:xfrm>
            <a:off x="5137450" y="1745713"/>
            <a:ext cx="2402700" cy="2289600"/>
          </a:xfrm>
          <a:prstGeom prst="cube">
            <a:avLst>
              <a:gd name="adj" fmla="val 25000"/>
            </a:avLst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Algoritmo del camino más corto restringido</a:t>
            </a:r>
            <a:endParaRPr sz="21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3" name="Google Shape;243;p6"/>
          <p:cNvCxnSpPr/>
          <p:nvPr/>
        </p:nvCxnSpPr>
        <p:spPr>
          <a:xfrm>
            <a:off x="3999313" y="2644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44" name="Google Shape;244;p6"/>
          <p:cNvCxnSpPr/>
          <p:nvPr/>
        </p:nvCxnSpPr>
        <p:spPr>
          <a:xfrm>
            <a:off x="39993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45" name="Google Shape;245;p6"/>
          <p:cNvCxnSpPr/>
          <p:nvPr/>
        </p:nvCxnSpPr>
        <p:spPr>
          <a:xfrm>
            <a:off x="3999313" y="3483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46" name="Google Shape;246;p6"/>
          <p:cNvCxnSpPr/>
          <p:nvPr/>
        </p:nvCxnSpPr>
        <p:spPr>
          <a:xfrm>
            <a:off x="75807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47" name="Google Shape;247;p6"/>
          <p:cNvSpPr/>
          <p:nvPr/>
        </p:nvSpPr>
        <p:spPr>
          <a:xfrm>
            <a:off x="7942524" y="4241025"/>
            <a:ext cx="39276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El más </a:t>
            </a:r>
            <a:r>
              <a:rPr lang="en-US" sz="2200" b="1">
                <a:solidFill>
                  <a:srgbClr val="001E33"/>
                </a:solidFill>
              </a:rPr>
              <a:t>c</a:t>
            </a: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amino</a:t>
            </a:r>
            <a:r>
              <a:rPr lang="en-US" sz="2200" b="1">
                <a:solidFill>
                  <a:srgbClr val="001E33"/>
                </a:solidFill>
              </a:rPr>
              <a:t> más corto</a:t>
            </a:r>
            <a:endParaRPr sz="2200" b="1">
              <a:solidFill>
                <a:srgbClr val="001E33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600" b="1">
                <a:solidFill>
                  <a:srgbClr val="001E33"/>
                </a:solidFill>
              </a:rPr>
              <a:t> restringido</a:t>
            </a:r>
            <a:endParaRPr sz="26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8" name="Google Shape;248;p6"/>
          <p:cNvPicPr preferRelativeResize="0"/>
          <p:nvPr/>
        </p:nvPicPr>
        <p:blipFill rotWithShape="1">
          <a:blip r:embed="rId4">
            <a:alphaModFix/>
          </a:blip>
          <a:srcRect l="6175" t="4461" r="19325"/>
          <a:stretch/>
        </p:blipFill>
        <p:spPr>
          <a:xfrm>
            <a:off x="895000" y="1560662"/>
            <a:ext cx="2932500" cy="25073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6"/>
          <p:cNvPicPr preferRelativeResize="0"/>
          <p:nvPr/>
        </p:nvPicPr>
        <p:blipFill rotWithShape="1">
          <a:blip r:embed="rId4">
            <a:alphaModFix/>
          </a:blip>
          <a:srcRect l="6175" t="4461" r="19325"/>
          <a:stretch/>
        </p:blipFill>
        <p:spPr>
          <a:xfrm>
            <a:off x="8716175" y="1605912"/>
            <a:ext cx="2932500" cy="2507328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6"/>
          <p:cNvSpPr/>
          <p:nvPr/>
        </p:nvSpPr>
        <p:spPr>
          <a:xfrm>
            <a:off x="10111689" y="2578900"/>
            <a:ext cx="332475" cy="690550"/>
          </a:xfrm>
          <a:custGeom>
            <a:avLst/>
            <a:gdLst/>
            <a:ahLst/>
            <a:cxnLst/>
            <a:rect l="l" t="t" r="r" b="b"/>
            <a:pathLst>
              <a:path w="13299" h="27622" extrusionOk="0">
                <a:moveTo>
                  <a:pt x="4917" y="27622"/>
                </a:moveTo>
                <a:cubicBezTo>
                  <a:pt x="3714" y="25942"/>
                  <a:pt x="6442" y="23083"/>
                  <a:pt x="5202" y="21431"/>
                </a:cubicBezTo>
                <a:cubicBezTo>
                  <a:pt x="4025" y="19863"/>
                  <a:pt x="-417" y="20477"/>
                  <a:pt x="59" y="18574"/>
                </a:cubicBezTo>
                <a:cubicBezTo>
                  <a:pt x="1903" y="11198"/>
                  <a:pt x="8876" y="6185"/>
                  <a:pt x="13299" y="0"/>
                </a:cubicBezTo>
              </a:path>
            </a:pathLst>
          </a:cu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6"/>
          <p:cNvSpPr/>
          <p:nvPr/>
        </p:nvSpPr>
        <p:spPr>
          <a:xfrm>
            <a:off x="10403775" y="2523250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6"/>
          <p:cNvSpPr/>
          <p:nvPr/>
        </p:nvSpPr>
        <p:spPr>
          <a:xfrm>
            <a:off x="10198500" y="3248300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6"/>
          <p:cNvSpPr/>
          <p:nvPr/>
        </p:nvSpPr>
        <p:spPr>
          <a:xfrm>
            <a:off x="8619325" y="237072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6"/>
          <p:cNvSpPr/>
          <p:nvPr/>
        </p:nvSpPr>
        <p:spPr>
          <a:xfrm>
            <a:off x="8414050" y="309577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6"/>
          <p:cNvSpPr/>
          <p:nvPr/>
        </p:nvSpPr>
        <p:spPr>
          <a:xfrm>
            <a:off x="2523325" y="252312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6"/>
          <p:cNvSpPr/>
          <p:nvPr/>
        </p:nvSpPr>
        <p:spPr>
          <a:xfrm>
            <a:off x="2318050" y="324817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61;g105e9140ba5_0_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1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g105e9140ba5_0_31"/>
          <p:cNvSpPr/>
          <p:nvPr/>
        </p:nvSpPr>
        <p:spPr>
          <a:xfrm>
            <a:off x="265320" y="376920"/>
            <a:ext cx="32991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Primer algoritmo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g105e9140ba5_0_31"/>
          <p:cNvSpPr/>
          <p:nvPr/>
        </p:nvSpPr>
        <p:spPr>
          <a:xfrm rot="10800000" flipH="1">
            <a:off x="2744012" y="544355"/>
            <a:ext cx="1136430" cy="839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264" name="Google Shape;264;g105e9140ba5_0_31"/>
          <p:cNvSpPr/>
          <p:nvPr/>
        </p:nvSpPr>
        <p:spPr>
          <a:xfrm>
            <a:off x="3584880" y="4128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g105e9140ba5_0_31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segunda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6" name="Google Shape;266;g105e9140ba5_0_31"/>
          <p:cNvGrpSpPr/>
          <p:nvPr/>
        </p:nvGrpSpPr>
        <p:grpSpPr>
          <a:xfrm>
            <a:off x="1886475" y="2042950"/>
            <a:ext cx="1337625" cy="2131500"/>
            <a:chOff x="10299150" y="1494000"/>
            <a:chExt cx="1337625" cy="2131500"/>
          </a:xfrm>
        </p:grpSpPr>
        <p:sp>
          <p:nvSpPr>
            <p:cNvPr id="267" name="Google Shape;267;g105e9140ba5_0_31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g105e9140ba5_0_31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rgbClr val="ED7D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g105e9140ba5_0_31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g105e9140ba5_0_31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g105e9140ba5_0_31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g105e9140ba5_0_31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g105e9140ba5_0_31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AA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g105e9140ba5_0_31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g105e9140ba5_0_31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76" name="Google Shape;276;g105e9140ba5_0_31"/>
            <p:cNvCxnSpPr>
              <a:stCxn id="267" idx="5"/>
              <a:endCxn id="272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77" name="Google Shape;277;g105e9140ba5_0_31"/>
            <p:cNvCxnSpPr>
              <a:stCxn id="268" idx="6"/>
              <a:endCxn id="270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78" name="Google Shape;278;g105e9140ba5_0_31"/>
            <p:cNvCxnSpPr>
              <a:stCxn id="269" idx="6"/>
              <a:endCxn id="271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79" name="Google Shape;279;g105e9140ba5_0_31"/>
            <p:cNvCxnSpPr>
              <a:stCxn id="275" idx="7"/>
              <a:endCxn id="271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0" name="Google Shape;280;g105e9140ba5_0_31"/>
            <p:cNvCxnSpPr>
              <a:stCxn id="269" idx="7"/>
              <a:endCxn id="270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1" name="Google Shape;281;g105e9140ba5_0_31"/>
            <p:cNvCxnSpPr>
              <a:stCxn id="268" idx="7"/>
              <a:endCxn id="272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2" name="Google Shape;282;g105e9140ba5_0_31"/>
            <p:cNvCxnSpPr>
              <a:stCxn id="270" idx="7"/>
              <a:endCxn id="274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3" name="Google Shape;283;g105e9140ba5_0_31"/>
            <p:cNvCxnSpPr>
              <a:stCxn id="272" idx="5"/>
              <a:endCxn id="273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4" name="Google Shape;284;g105e9140ba5_0_31"/>
            <p:cNvCxnSpPr>
              <a:stCxn id="271" idx="6"/>
              <a:endCxn id="273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5" name="Google Shape;285;g105e9140ba5_0_31"/>
            <p:cNvCxnSpPr>
              <a:stCxn id="270" idx="6"/>
              <a:endCxn id="273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6" name="Google Shape;286;g105e9140ba5_0_31"/>
            <p:cNvCxnSpPr>
              <a:stCxn id="271" idx="7"/>
              <a:endCxn id="274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sp>
        <p:nvSpPr>
          <p:cNvPr id="287" name="Google Shape;287;g105e9140ba5_0_31"/>
          <p:cNvSpPr/>
          <p:nvPr/>
        </p:nvSpPr>
        <p:spPr>
          <a:xfrm>
            <a:off x="757812" y="4161800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Calles 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 Medellín,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Origen y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Destino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Google Shape;288;g105e9140ba5_0_31"/>
          <p:cNvSpPr/>
          <p:nvPr/>
        </p:nvSpPr>
        <p:spPr>
          <a:xfrm>
            <a:off x="5130975" y="5065525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Añada el nombre de su</a:t>
            </a:r>
            <a:b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algoritmo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g105e9140ba5_0_31"/>
          <p:cNvSpPr/>
          <p:nvPr/>
        </p:nvSpPr>
        <p:spPr>
          <a:xfrm flipH="1">
            <a:off x="5338488" y="4414727"/>
            <a:ext cx="420498" cy="13939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290" name="Google Shape;290;g105e9140ba5_0_31"/>
          <p:cNvSpPr/>
          <p:nvPr/>
        </p:nvSpPr>
        <p:spPr>
          <a:xfrm>
            <a:off x="4163690" y="9200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g105e9140ba5_0_31"/>
          <p:cNvSpPr/>
          <p:nvPr/>
        </p:nvSpPr>
        <p:spPr>
          <a:xfrm>
            <a:off x="5137450" y="1745713"/>
            <a:ext cx="2402700" cy="2289600"/>
          </a:xfrm>
          <a:prstGeom prst="cube">
            <a:avLst>
              <a:gd name="adj" fmla="val 25000"/>
            </a:avLst>
          </a:prstGeom>
          <a:solidFill>
            <a:srgbClr val="ED7D3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Por favor, escriba el nombre de su algoritmo</a:t>
            </a:r>
            <a:endParaRPr sz="21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92" name="Google Shape;292;g105e9140ba5_0_31"/>
          <p:cNvCxnSpPr/>
          <p:nvPr/>
        </p:nvCxnSpPr>
        <p:spPr>
          <a:xfrm>
            <a:off x="3999313" y="2644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93" name="Google Shape;293;g105e9140ba5_0_31"/>
          <p:cNvCxnSpPr/>
          <p:nvPr/>
        </p:nvCxnSpPr>
        <p:spPr>
          <a:xfrm>
            <a:off x="39993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94" name="Google Shape;294;g105e9140ba5_0_31"/>
          <p:cNvCxnSpPr/>
          <p:nvPr/>
        </p:nvCxnSpPr>
        <p:spPr>
          <a:xfrm>
            <a:off x="3999313" y="3483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grpSp>
        <p:nvGrpSpPr>
          <p:cNvPr id="295" name="Google Shape;295;g105e9140ba5_0_31"/>
          <p:cNvGrpSpPr/>
          <p:nvPr/>
        </p:nvGrpSpPr>
        <p:grpSpPr>
          <a:xfrm>
            <a:off x="9309025" y="2042950"/>
            <a:ext cx="1337625" cy="2131500"/>
            <a:chOff x="10299150" y="1494000"/>
            <a:chExt cx="1337625" cy="2131500"/>
          </a:xfrm>
        </p:grpSpPr>
        <p:sp>
          <p:nvSpPr>
            <p:cNvPr id="296" name="Google Shape;296;g105e9140ba5_0_31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g105e9140ba5_0_31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rgbClr val="ED7D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g105e9140ba5_0_31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g105e9140ba5_0_31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g105e9140ba5_0_31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g105e9140ba5_0_31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g105e9140ba5_0_31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AA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g105e9140ba5_0_31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g105e9140ba5_0_31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05" name="Google Shape;305;g105e9140ba5_0_31"/>
            <p:cNvCxnSpPr>
              <a:stCxn id="296" idx="5"/>
              <a:endCxn id="301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6" name="Google Shape;306;g105e9140ba5_0_31"/>
            <p:cNvCxnSpPr>
              <a:stCxn id="297" idx="6"/>
              <a:endCxn id="299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38100" cap="flat" cmpd="sng">
              <a:solidFill>
                <a:srgbClr val="ED7D31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7" name="Google Shape;307;g105e9140ba5_0_31"/>
            <p:cNvCxnSpPr>
              <a:stCxn id="298" idx="6"/>
              <a:endCxn id="300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8" name="Google Shape;308;g105e9140ba5_0_31"/>
            <p:cNvCxnSpPr>
              <a:stCxn id="304" idx="7"/>
              <a:endCxn id="300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9" name="Google Shape;309;g105e9140ba5_0_31"/>
            <p:cNvCxnSpPr>
              <a:stCxn id="298" idx="7"/>
              <a:endCxn id="299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0" name="Google Shape;310;g105e9140ba5_0_31"/>
            <p:cNvCxnSpPr>
              <a:stCxn id="297" idx="7"/>
              <a:endCxn id="301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1" name="Google Shape;311;g105e9140ba5_0_31"/>
            <p:cNvCxnSpPr>
              <a:stCxn id="299" idx="7"/>
              <a:endCxn id="303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2" name="Google Shape;312;g105e9140ba5_0_31"/>
            <p:cNvCxnSpPr>
              <a:stCxn id="301" idx="5"/>
              <a:endCxn id="302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3" name="Google Shape;313;g105e9140ba5_0_31"/>
            <p:cNvCxnSpPr>
              <a:stCxn id="300" idx="6"/>
              <a:endCxn id="302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4" name="Google Shape;314;g105e9140ba5_0_31"/>
            <p:cNvCxnSpPr>
              <a:stCxn id="299" idx="6"/>
              <a:endCxn id="302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38100" cap="flat" cmpd="sng">
              <a:solidFill>
                <a:srgbClr val="ED7D31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5" name="Google Shape;315;g105e9140ba5_0_31"/>
            <p:cNvCxnSpPr>
              <a:stCxn id="300" idx="7"/>
              <a:endCxn id="303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cxnSp>
        <p:nvCxnSpPr>
          <p:cNvPr id="316" name="Google Shape;316;g105e9140ba5_0_31"/>
          <p:cNvCxnSpPr/>
          <p:nvPr/>
        </p:nvCxnSpPr>
        <p:spPr>
          <a:xfrm>
            <a:off x="75807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317" name="Google Shape;317;g105e9140ba5_0_31"/>
          <p:cNvSpPr/>
          <p:nvPr/>
        </p:nvSpPr>
        <p:spPr>
          <a:xfrm>
            <a:off x="8325537" y="424102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5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El camino más corto sin superar un riesgo medio ponderado de acoso </a:t>
            </a:r>
            <a:r>
              <a:rPr lang="en-US" sz="2500" b="1" i="1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r</a:t>
            </a:r>
            <a:endParaRPr sz="2200" b="1" i="1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500" b="1" i="1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8" name="Google Shape;318;g105e9140ba5_0_31"/>
          <p:cNvCxnSpPr/>
          <p:nvPr/>
        </p:nvCxnSpPr>
        <p:spPr>
          <a:xfrm>
            <a:off x="3999313" y="3864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319" name="Google Shape;319;g105e9140ba5_0_31"/>
          <p:cNvSpPr txBox="1"/>
          <p:nvPr/>
        </p:nvSpPr>
        <p:spPr>
          <a:xfrm>
            <a:off x="3521413" y="3588025"/>
            <a:ext cx="4758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sz="2500" b="1" i="1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r</a:t>
            </a:r>
            <a:endParaRPr sz="2200" b="1" i="1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4" name="Google Shape;324;g105e9140ba5_0_9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1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g105e9140ba5_0_92"/>
          <p:cNvSpPr/>
          <p:nvPr/>
        </p:nvSpPr>
        <p:spPr>
          <a:xfrm>
            <a:off x="265320" y="376920"/>
            <a:ext cx="32991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Segundo algoritmo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g105e9140ba5_0_92"/>
          <p:cNvSpPr/>
          <p:nvPr/>
        </p:nvSpPr>
        <p:spPr>
          <a:xfrm rot="10800000" flipH="1">
            <a:off x="3201212" y="544355"/>
            <a:ext cx="1136430" cy="839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27" name="Google Shape;327;g105e9140ba5_0_92"/>
          <p:cNvSpPr/>
          <p:nvPr/>
        </p:nvSpPr>
        <p:spPr>
          <a:xfrm>
            <a:off x="4118280" y="4128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8" name="Google Shape;328;g105e9140ba5_0_92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segunda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29" name="Google Shape;329;g105e9140ba5_0_92"/>
          <p:cNvGrpSpPr/>
          <p:nvPr/>
        </p:nvGrpSpPr>
        <p:grpSpPr>
          <a:xfrm>
            <a:off x="1886475" y="2042950"/>
            <a:ext cx="1337625" cy="2131500"/>
            <a:chOff x="10299150" y="1494000"/>
            <a:chExt cx="1337625" cy="2131500"/>
          </a:xfrm>
        </p:grpSpPr>
        <p:sp>
          <p:nvSpPr>
            <p:cNvPr id="330" name="Google Shape;330;g105e9140ba5_0_92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g105e9140ba5_0_92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g105e9140ba5_0_92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g105e9140ba5_0_92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g105e9140ba5_0_92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g105e9140ba5_0_92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g105e9140ba5_0_92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AA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g105e9140ba5_0_92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g105e9140ba5_0_92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39" name="Google Shape;339;g105e9140ba5_0_92"/>
            <p:cNvCxnSpPr>
              <a:stCxn id="330" idx="5"/>
              <a:endCxn id="335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40" name="Google Shape;340;g105e9140ba5_0_92"/>
            <p:cNvCxnSpPr>
              <a:stCxn id="331" idx="6"/>
              <a:endCxn id="333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41" name="Google Shape;341;g105e9140ba5_0_92"/>
            <p:cNvCxnSpPr>
              <a:stCxn id="332" idx="6"/>
              <a:endCxn id="334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42" name="Google Shape;342;g105e9140ba5_0_92"/>
            <p:cNvCxnSpPr>
              <a:stCxn id="338" idx="7"/>
              <a:endCxn id="334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43" name="Google Shape;343;g105e9140ba5_0_92"/>
            <p:cNvCxnSpPr>
              <a:stCxn id="332" idx="7"/>
              <a:endCxn id="333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44" name="Google Shape;344;g105e9140ba5_0_92"/>
            <p:cNvCxnSpPr>
              <a:stCxn id="331" idx="7"/>
              <a:endCxn id="335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45" name="Google Shape;345;g105e9140ba5_0_92"/>
            <p:cNvCxnSpPr>
              <a:stCxn id="333" idx="7"/>
              <a:endCxn id="337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46" name="Google Shape;346;g105e9140ba5_0_92"/>
            <p:cNvCxnSpPr>
              <a:stCxn id="335" idx="5"/>
              <a:endCxn id="336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47" name="Google Shape;347;g105e9140ba5_0_92"/>
            <p:cNvCxnSpPr>
              <a:stCxn id="334" idx="6"/>
              <a:endCxn id="336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48" name="Google Shape;348;g105e9140ba5_0_92"/>
            <p:cNvCxnSpPr>
              <a:stCxn id="333" idx="6"/>
              <a:endCxn id="336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49" name="Google Shape;349;g105e9140ba5_0_92"/>
            <p:cNvCxnSpPr>
              <a:stCxn id="334" idx="7"/>
              <a:endCxn id="337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sp>
        <p:nvSpPr>
          <p:cNvPr id="350" name="Google Shape;350;g105e9140ba5_0_92"/>
          <p:cNvSpPr/>
          <p:nvPr/>
        </p:nvSpPr>
        <p:spPr>
          <a:xfrm>
            <a:off x="757812" y="4161800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Calles 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 Medellín,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Origen y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Destino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1" name="Google Shape;351;g105e9140ba5_0_92"/>
          <p:cNvSpPr/>
          <p:nvPr/>
        </p:nvSpPr>
        <p:spPr>
          <a:xfrm>
            <a:off x="5130975" y="5065525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Añada el nombre de su</a:t>
            </a:r>
            <a:b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algoritmo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2" name="Google Shape;352;g105e9140ba5_0_92"/>
          <p:cNvSpPr/>
          <p:nvPr/>
        </p:nvSpPr>
        <p:spPr>
          <a:xfrm flipH="1">
            <a:off x="5444338" y="3920352"/>
            <a:ext cx="420498" cy="13939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53" name="Google Shape;353;g105e9140ba5_0_92"/>
          <p:cNvSpPr/>
          <p:nvPr/>
        </p:nvSpPr>
        <p:spPr>
          <a:xfrm>
            <a:off x="4163690" y="9200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" name="Google Shape;354;g105e9140ba5_0_92"/>
          <p:cNvSpPr/>
          <p:nvPr/>
        </p:nvSpPr>
        <p:spPr>
          <a:xfrm>
            <a:off x="5137450" y="1745713"/>
            <a:ext cx="2402700" cy="2289600"/>
          </a:xfrm>
          <a:prstGeom prst="cube">
            <a:avLst>
              <a:gd name="adj" fmla="val 25000"/>
            </a:avLst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Por favor, escriba el nombre de su algoritmo</a:t>
            </a:r>
            <a:endParaRPr sz="21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55" name="Google Shape;355;g105e9140ba5_0_92"/>
          <p:cNvCxnSpPr/>
          <p:nvPr/>
        </p:nvCxnSpPr>
        <p:spPr>
          <a:xfrm>
            <a:off x="3999313" y="2644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356" name="Google Shape;356;g105e9140ba5_0_92"/>
          <p:cNvCxnSpPr/>
          <p:nvPr/>
        </p:nvCxnSpPr>
        <p:spPr>
          <a:xfrm>
            <a:off x="39993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357" name="Google Shape;357;g105e9140ba5_0_92"/>
          <p:cNvCxnSpPr/>
          <p:nvPr/>
        </p:nvCxnSpPr>
        <p:spPr>
          <a:xfrm>
            <a:off x="3999313" y="3483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grpSp>
        <p:nvGrpSpPr>
          <p:cNvPr id="358" name="Google Shape;358;g105e9140ba5_0_92"/>
          <p:cNvGrpSpPr/>
          <p:nvPr/>
        </p:nvGrpSpPr>
        <p:grpSpPr>
          <a:xfrm>
            <a:off x="9309025" y="2042950"/>
            <a:ext cx="1337625" cy="2131500"/>
            <a:chOff x="10299150" y="1494000"/>
            <a:chExt cx="1337625" cy="2131500"/>
          </a:xfrm>
        </p:grpSpPr>
        <p:sp>
          <p:nvSpPr>
            <p:cNvPr id="359" name="Google Shape;359;g105e9140ba5_0_92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0;g105e9140ba5_0_92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g105e9140ba5_0_92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2;g105e9140ba5_0_92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63;g105e9140ba5_0_92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g105e9140ba5_0_92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g105e9140ba5_0_92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AA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g105e9140ba5_0_92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g105e9140ba5_0_92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68" name="Google Shape;368;g105e9140ba5_0_92"/>
            <p:cNvCxnSpPr>
              <a:stCxn id="359" idx="5"/>
              <a:endCxn id="364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69" name="Google Shape;369;g105e9140ba5_0_92"/>
            <p:cNvCxnSpPr>
              <a:stCxn id="360" idx="6"/>
              <a:endCxn id="362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38100" cap="flat" cmpd="sng">
              <a:solidFill>
                <a:schemeClr val="accent4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70" name="Google Shape;370;g105e9140ba5_0_92"/>
            <p:cNvCxnSpPr>
              <a:stCxn id="361" idx="6"/>
              <a:endCxn id="363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38100" cap="flat" cmpd="sng">
              <a:solidFill>
                <a:schemeClr val="accent4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71" name="Google Shape;371;g105e9140ba5_0_92"/>
            <p:cNvCxnSpPr>
              <a:stCxn id="367" idx="7"/>
              <a:endCxn id="363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72" name="Google Shape;372;g105e9140ba5_0_92"/>
            <p:cNvCxnSpPr>
              <a:stCxn id="361" idx="7"/>
              <a:endCxn id="362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38100" cap="flat" cmpd="sng">
              <a:solidFill>
                <a:schemeClr val="accent4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73" name="Google Shape;373;g105e9140ba5_0_92"/>
            <p:cNvCxnSpPr>
              <a:stCxn id="360" idx="7"/>
              <a:endCxn id="364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74" name="Google Shape;374;g105e9140ba5_0_92"/>
            <p:cNvCxnSpPr>
              <a:stCxn id="362" idx="7"/>
              <a:endCxn id="366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75" name="Google Shape;375;g105e9140ba5_0_92"/>
            <p:cNvCxnSpPr>
              <a:stCxn id="364" idx="5"/>
              <a:endCxn id="365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76" name="Google Shape;376;g105e9140ba5_0_92"/>
            <p:cNvCxnSpPr>
              <a:stCxn id="363" idx="6"/>
              <a:endCxn id="365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38100" cap="flat" cmpd="sng">
              <a:solidFill>
                <a:schemeClr val="accent4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77" name="Google Shape;377;g105e9140ba5_0_92"/>
            <p:cNvCxnSpPr>
              <a:stCxn id="362" idx="6"/>
              <a:endCxn id="365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78" name="Google Shape;378;g105e9140ba5_0_92"/>
            <p:cNvCxnSpPr>
              <a:stCxn id="363" idx="7"/>
              <a:endCxn id="366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cxnSp>
        <p:nvCxnSpPr>
          <p:cNvPr id="379" name="Google Shape;379;g105e9140ba5_0_92"/>
          <p:cNvCxnSpPr/>
          <p:nvPr/>
        </p:nvCxnSpPr>
        <p:spPr>
          <a:xfrm>
            <a:off x="75807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380" name="Google Shape;380;g105e9140ba5_0_92"/>
          <p:cNvSpPr/>
          <p:nvPr/>
        </p:nvSpPr>
        <p:spPr>
          <a:xfrm>
            <a:off x="7848600" y="4241025"/>
            <a:ext cx="40977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5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Ruta con el menor riesgo promedio ponderado de acoso sin superar una distancia </a:t>
            </a:r>
            <a:r>
              <a:rPr lang="en-US" sz="2500" b="1" i="1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</a:t>
            </a:r>
            <a:endParaRPr sz="2200" b="1" i="1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81" name="Google Shape;381;g105e9140ba5_0_92"/>
          <p:cNvCxnSpPr/>
          <p:nvPr/>
        </p:nvCxnSpPr>
        <p:spPr>
          <a:xfrm>
            <a:off x="3999313" y="3864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382" name="Google Shape;382;g105e9140ba5_0_92"/>
          <p:cNvSpPr txBox="1"/>
          <p:nvPr/>
        </p:nvSpPr>
        <p:spPr>
          <a:xfrm>
            <a:off x="3521413" y="3588025"/>
            <a:ext cx="4758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sz="2500" b="1" i="1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</a:t>
            </a:r>
            <a:endParaRPr sz="2200" b="1" i="1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7" name="Google Shape;387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Google Shape;388;p3"/>
          <p:cNvSpPr/>
          <p:nvPr/>
        </p:nvSpPr>
        <p:spPr>
          <a:xfrm>
            <a:off x="265324" y="376925"/>
            <a:ext cx="48639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Explicación del algoritmo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Google Shape;389;p3"/>
          <p:cNvSpPr/>
          <p:nvPr/>
        </p:nvSpPr>
        <p:spPr>
          <a:xfrm>
            <a:off x="162000" y="4973275"/>
            <a:ext cx="69831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Nombre del algoritmo para el camino más corto restringido </a:t>
            </a:r>
            <a:r>
              <a:rPr lang="en-US" sz="1400" b="0" i="0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-US" sz="1400" b="0" i="1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En este semestre, podría ser DFS, BFS, Dijkstra, A*... </a:t>
            </a:r>
            <a:r>
              <a:rPr lang="en-US" sz="1400" b="1" i="1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por favor, elija</a:t>
            </a:r>
            <a:r>
              <a:rPr lang="en-US" sz="1400" b="0" i="0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r>
              <a:rPr lang="en-US" sz="14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p3"/>
          <p:cNvSpPr/>
          <p:nvPr/>
        </p:nvSpPr>
        <p:spPr>
          <a:xfrm rot="10800000" flipH="1">
            <a:off x="2829600" y="195259"/>
            <a:ext cx="838566" cy="2309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91" name="Google Shape;391;p3"/>
          <p:cNvSpPr/>
          <p:nvPr/>
        </p:nvSpPr>
        <p:spPr>
          <a:xfrm>
            <a:off x="3356280" y="-444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2" name="Google Shape;392;p3"/>
          <p:cNvSpPr/>
          <p:nvPr/>
        </p:nvSpPr>
        <p:spPr>
          <a:xfrm>
            <a:off x="5168160" y="9144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Diseñe sus propias figuras en Lucidchart o equivalente: https://www.lucidchart.com/ 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p3"/>
          <p:cNvSpPr/>
          <p:nvPr/>
        </p:nvSpPr>
        <p:spPr>
          <a:xfrm>
            <a:off x="4875120" y="630156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Explique las </a:t>
            </a:r>
            <a:r>
              <a:rPr lang="en-US" i="1">
                <a:solidFill>
                  <a:schemeClr val="accent2"/>
                </a:solidFill>
              </a:rPr>
              <a:t>gráficas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en su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palabras propias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4" name="Google Shape;394;p3"/>
          <p:cNvSpPr/>
          <p:nvPr/>
        </p:nvSpPr>
        <p:spPr>
          <a:xfrm>
            <a:off x="4386257" y="5965671"/>
            <a:ext cx="671004" cy="57547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95" name="Google Shape;395;p3"/>
          <p:cNvSpPr/>
          <p:nvPr/>
        </p:nvSpPr>
        <p:spPr>
          <a:xfrm>
            <a:off x="7958640" y="4993080"/>
            <a:ext cx="29325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Incluir una imagen en alta definición relacionada con el problema del acoso sexual callejero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6" name="Google Shape;396;p3"/>
          <p:cNvSpPr/>
          <p:nvPr/>
        </p:nvSpPr>
        <p:spPr>
          <a:xfrm>
            <a:off x="10589366" y="753258"/>
            <a:ext cx="110592" cy="7290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97" name="Google Shape;397;p3"/>
          <p:cNvSpPr/>
          <p:nvPr/>
        </p:nvSpPr>
        <p:spPr>
          <a:xfrm>
            <a:off x="9558000" y="108324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Utiliza estos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i="1">
                <a:solidFill>
                  <a:schemeClr val="accent2"/>
                </a:solidFill>
              </a:rPr>
              <a:t>c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olore</a:t>
            </a:r>
            <a:r>
              <a:rPr lang="en-US" i="1">
                <a:solidFill>
                  <a:schemeClr val="accent2"/>
                </a:solidFill>
              </a:rPr>
              <a:t>s para </a:t>
            </a:r>
            <a:br>
              <a:rPr lang="en-US" i="1">
                <a:solidFill>
                  <a:schemeClr val="accent2"/>
                </a:solidFill>
              </a:rPr>
            </a:br>
            <a:r>
              <a:rPr lang="en-US" i="1">
                <a:solidFill>
                  <a:schemeClr val="accent2"/>
                </a:solidFill>
              </a:rPr>
              <a:t>las gráficas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" name="Google Shape;398;p3"/>
          <p:cNvSpPr/>
          <p:nvPr/>
        </p:nvSpPr>
        <p:spPr>
          <a:xfrm>
            <a:off x="8229600" y="124200"/>
            <a:ext cx="211464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segunda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p3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00" name="Google Shape;400;p3"/>
          <p:cNvGrpSpPr/>
          <p:nvPr/>
        </p:nvGrpSpPr>
        <p:grpSpPr>
          <a:xfrm>
            <a:off x="445904" y="1762990"/>
            <a:ext cx="5974004" cy="3227596"/>
            <a:chOff x="2667000" y="1475498"/>
            <a:chExt cx="6858000" cy="3938975"/>
          </a:xfrm>
        </p:grpSpPr>
        <p:pic>
          <p:nvPicPr>
            <p:cNvPr id="401" name="Google Shape;401;p3"/>
            <p:cNvPicPr preferRelativeResize="0"/>
            <p:nvPr/>
          </p:nvPicPr>
          <p:blipFill rotWithShape="1">
            <a:blip r:embed="rId4">
              <a:alphaModFix/>
            </a:blip>
            <a:srcRect t="12021" b="11402"/>
            <a:stretch/>
          </p:blipFill>
          <p:spPr>
            <a:xfrm>
              <a:off x="2667000" y="1475498"/>
              <a:ext cx="6858000" cy="39389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02" name="Google Shape;402;p3"/>
            <p:cNvSpPr/>
            <p:nvPr/>
          </p:nvSpPr>
          <p:spPr>
            <a:xfrm>
              <a:off x="2770375" y="1526325"/>
              <a:ext cx="2655300" cy="8259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3"/>
            <p:cNvSpPr/>
            <p:nvPr/>
          </p:nvSpPr>
          <p:spPr>
            <a:xfrm>
              <a:off x="3379975" y="1602525"/>
              <a:ext cx="2655300" cy="575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04" name="Google Shape;404;p3"/>
          <p:cNvSpPr/>
          <p:nvPr/>
        </p:nvSpPr>
        <p:spPr>
          <a:xfrm rot="10800000" flipH="1">
            <a:off x="4495000" y="1171452"/>
            <a:ext cx="671004" cy="57547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pic>
        <p:nvPicPr>
          <p:cNvPr id="405" name="Google Shape;405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263775" y="2042306"/>
            <a:ext cx="4191000" cy="2357450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3"/>
          <p:cNvSpPr/>
          <p:nvPr/>
        </p:nvSpPr>
        <p:spPr>
          <a:xfrm flipH="1">
            <a:off x="10058881" y="4146423"/>
            <a:ext cx="671004" cy="95898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1" name="Google Shape;411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412" name="Google Shape;412;p5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Complejidad del algoritmo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p5"/>
          <p:cNvSpPr/>
          <p:nvPr/>
        </p:nvSpPr>
        <p:spPr>
          <a:xfrm>
            <a:off x="584652" y="4173125"/>
            <a:ext cx="6090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Complejidad en tiempo y memoria del nombre del algoritmo. V es...E es... </a:t>
            </a:r>
            <a:r>
              <a:rPr lang="en-US" sz="1400" b="0" i="0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(En este semestre, podría ser DFS, BFS, Dijkstra, A*). Por favor, explique qué significan V y E en este problema. </a:t>
            </a:r>
            <a:r>
              <a:rPr lang="en-US" sz="1400" b="1" i="0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¡POR FAVOR HÁGALO!</a:t>
            </a:r>
            <a:endParaRPr sz="1400" b="1" i="0" u="none" strike="noStrike" cap="none">
              <a:solidFill>
                <a:srgbClr val="ED7D3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4" name="Google Shape;414;p5"/>
          <p:cNvSpPr/>
          <p:nvPr/>
        </p:nvSpPr>
        <p:spPr>
          <a:xfrm rot="10800000" flipH="1">
            <a:off x="3356267" y="269947"/>
            <a:ext cx="1300860" cy="619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15" name="Google Shape;415;p5"/>
          <p:cNvSpPr/>
          <p:nvPr/>
        </p:nvSpPr>
        <p:spPr>
          <a:xfrm>
            <a:off x="4149080" y="702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6" name="Google Shape;416;p5"/>
          <p:cNvSpPr/>
          <p:nvPr/>
        </p:nvSpPr>
        <p:spPr>
          <a:xfrm>
            <a:off x="6812235" y="10645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Cree la tabla en Powerpoint. No copie capturas de pantalla pixeladas del informe técnico, por favor.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7" name="Google Shape;417;p5"/>
          <p:cNvSpPr/>
          <p:nvPr/>
        </p:nvSpPr>
        <p:spPr>
          <a:xfrm rot="10800000" flipH="1">
            <a:off x="4567200" y="1174620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18" name="Google Shape;418;p5"/>
          <p:cNvSpPr/>
          <p:nvPr/>
        </p:nvSpPr>
        <p:spPr>
          <a:xfrm>
            <a:off x="3742440" y="53608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Explique las tablas en su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palabras propias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5"/>
          <p:cNvSpPr/>
          <p:nvPr/>
        </p:nvSpPr>
        <p:spPr>
          <a:xfrm>
            <a:off x="3546805" y="5357025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20" name="Google Shape;420;p5"/>
          <p:cNvSpPr/>
          <p:nvPr/>
        </p:nvSpPr>
        <p:spPr>
          <a:xfrm>
            <a:off x="8034840" y="5069280"/>
            <a:ext cx="29325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Incluir una imagen en alta definición relacionada con el problema del acoso sexual callejero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5"/>
          <p:cNvSpPr/>
          <p:nvPr/>
        </p:nvSpPr>
        <p:spPr>
          <a:xfrm>
            <a:off x="7257944" y="4937746"/>
            <a:ext cx="602262" cy="51586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graphicFrame>
        <p:nvGraphicFramePr>
          <p:cNvPr id="422" name="Google Shape;422;p5"/>
          <p:cNvGraphicFramePr/>
          <p:nvPr/>
        </p:nvGraphicFramePr>
        <p:xfrm>
          <a:off x="471720" y="119424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{2791DF2B-8CE8-47CA-A753-2D559099E446}</a:tableStyleId>
              </a:tblPr>
              <a:tblGrid>
                <a:gridCol w="2261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02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82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0972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chemeClr val="accent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Complejidad temporal</a:t>
                      </a:r>
                      <a:endParaRPr sz="2200" b="0" u="none" strike="noStrike" cap="none">
                        <a:solidFill>
                          <a:schemeClr val="accent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chemeClr val="accent4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Complejidad de la memoria</a:t>
                      </a:r>
                      <a:endParaRPr sz="2200" b="0" u="none" strike="noStrike" cap="none">
                        <a:solidFill>
                          <a:schemeClr val="accent4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62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FFFFFF"/>
                          </a:solidFill>
                        </a:rPr>
                        <a:t>Nombre del algoritmo </a:t>
                      </a:r>
                      <a:endParaRPr sz="22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</a:t>
                      </a:r>
                      <a:r>
                        <a:rPr lang="en-US" sz="2200" u="none" strike="noStrike" cap="none">
                          <a:solidFill>
                            <a:srgbClr val="FFFFFF"/>
                          </a:solidFill>
                        </a:rPr>
                        <a:t>V </a:t>
                      </a:r>
                      <a:r>
                        <a:rPr lang="en-US" sz="2200" b="0" u="none" strike="noStrike" cap="none" baseline="3000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</a:t>
                      </a: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*E*2 </a:t>
                      </a:r>
                      <a:r>
                        <a:rPr lang="en-US" sz="2200" u="none" strike="noStrike" cap="none" baseline="30000">
                          <a:solidFill>
                            <a:srgbClr val="FFFFFF"/>
                          </a:solidFill>
                        </a:rPr>
                        <a:t>V</a:t>
                      </a: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sz="22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</a:t>
                      </a:r>
                      <a:r>
                        <a:rPr lang="en-US" sz="2200" u="none" strike="noStrike" cap="none">
                          <a:solidFill>
                            <a:srgbClr val="FFFFFF"/>
                          </a:solidFill>
                        </a:rPr>
                        <a:t>V*E*2</a:t>
                      </a:r>
                      <a:r>
                        <a:rPr lang="en-US" sz="2200" u="none" strike="noStrike" cap="none" baseline="30000">
                          <a:solidFill>
                            <a:srgbClr val="FFFFFF"/>
                          </a:solidFill>
                        </a:rPr>
                        <a:t>E</a:t>
                      </a: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sz="22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973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FFFFFF"/>
                          </a:solidFill>
                        </a:rPr>
                        <a:t>Nombre del algoritmo </a:t>
                      </a:r>
                      <a:r>
                        <a:rPr lang="en-US" sz="2200" u="none" strike="noStrike" cap="none">
                          <a:solidFill>
                            <a:schemeClr val="accent2"/>
                          </a:solidFill>
                        </a:rPr>
                        <a:t>(si ha probado dos)</a:t>
                      </a:r>
                      <a:endParaRPr sz="2200" b="0" u="none" strike="noStrike" cap="none">
                        <a:solidFill>
                          <a:schemeClr val="accent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</a:t>
                      </a:r>
                      <a:r>
                        <a:rPr lang="en-US" sz="2200" u="none" strike="noStrike" cap="none">
                          <a:solidFill>
                            <a:srgbClr val="FFFFFF"/>
                          </a:solidFill>
                        </a:rPr>
                        <a:t>V*V</a:t>
                      </a: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sz="22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</a:t>
                      </a:r>
                      <a:r>
                        <a:rPr lang="en-US" sz="2200" u="none" strike="noStrike" cap="none">
                          <a:solidFill>
                            <a:srgbClr val="FFFFFF"/>
                          </a:solidFill>
                        </a:rPr>
                        <a:t>E</a:t>
                      </a: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sz="22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23" name="Google Shape;423;p5"/>
          <p:cNvSpPr/>
          <p:nvPr/>
        </p:nvSpPr>
        <p:spPr>
          <a:xfrm>
            <a:off x="8229600" y="124200"/>
            <a:ext cx="2114640" cy="515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segunda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4" name="Google Shape;424;p5"/>
          <p:cNvSpPr/>
          <p:nvPr/>
        </p:nvSpPr>
        <p:spPr>
          <a:xfrm>
            <a:off x="10164765" y="11952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5" name="Google Shape;425;p5"/>
          <p:cNvSpPr/>
          <p:nvPr/>
        </p:nvSpPr>
        <p:spPr>
          <a:xfrm>
            <a:off x="542040" y="60466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Utilice los superíndices para representar los exponentes. </a:t>
            </a:r>
            <a:r>
              <a:rPr lang="en-US" sz="1400" b="1" i="1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NO utilice el símbolo ^.</a:t>
            </a:r>
            <a:endParaRPr sz="1400" b="1" i="0" u="none" strike="noStrike" cap="none">
              <a:solidFill>
                <a:srgbClr val="ED7D3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6" name="Google Shape;426;p5"/>
          <p:cNvSpPr/>
          <p:nvPr/>
        </p:nvSpPr>
        <p:spPr>
          <a:xfrm flipH="1">
            <a:off x="2232538" y="5453601"/>
            <a:ext cx="317358" cy="59308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rgbClr val="ED7D31"/>
            </a:solidFill>
            <a:prstDash val="solid"/>
            <a:round/>
            <a:headEnd type="none" w="sm" len="sm"/>
            <a:tailEnd type="triangle" w="med" len="med"/>
          </a:ln>
        </p:spPr>
      </p:sp>
      <p:pic>
        <p:nvPicPr>
          <p:cNvPr id="427" name="Google Shape;427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150250" y="1768400"/>
            <a:ext cx="4157674" cy="3118250"/>
          </a:xfrm>
          <a:prstGeom prst="rect">
            <a:avLst/>
          </a:prstGeom>
          <a:noFill/>
          <a:ln>
            <a:noFill/>
          </a:ln>
        </p:spPr>
      </p:pic>
      <p:sp>
        <p:nvSpPr>
          <p:cNvPr id="428" name="Google Shape;428;p5"/>
          <p:cNvSpPr txBox="1"/>
          <p:nvPr/>
        </p:nvSpPr>
        <p:spPr>
          <a:xfrm>
            <a:off x="6707225" y="60149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3" name="Google Shape;433;gadd317ae2b_0_20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7" cy="6855841"/>
          </a:xfrm>
          <a:prstGeom prst="rect">
            <a:avLst/>
          </a:prstGeom>
          <a:noFill/>
          <a:ln>
            <a:noFill/>
          </a:ln>
        </p:spPr>
      </p:pic>
      <p:sp>
        <p:nvSpPr>
          <p:cNvPr id="434" name="Google Shape;434;gadd317ae2b_0_201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Resultados del camino más corto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5" name="Google Shape;435;gadd317ae2b_0_201"/>
          <p:cNvSpPr/>
          <p:nvPr/>
        </p:nvSpPr>
        <p:spPr>
          <a:xfrm>
            <a:off x="356050" y="4858925"/>
            <a:ext cx="111750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Distancia más corta obtenida sin superar un riesgo medio ponderado de acoso </a:t>
            </a:r>
            <a:r>
              <a:rPr lang="en-US" sz="2200" b="0" i="1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r.</a:t>
            </a:r>
            <a:endParaRPr sz="2200" b="0" i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6" name="Google Shape;436;gadd317ae2b_0_201"/>
          <p:cNvSpPr/>
          <p:nvPr/>
        </p:nvSpPr>
        <p:spPr>
          <a:xfrm rot="10800000" flipH="1">
            <a:off x="3356267" y="269947"/>
            <a:ext cx="1300860" cy="619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37" name="Google Shape;437;gadd317ae2b_0_201"/>
          <p:cNvSpPr/>
          <p:nvPr/>
        </p:nvSpPr>
        <p:spPr>
          <a:xfrm>
            <a:off x="4606280" y="702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gadd317ae2b_0_201"/>
          <p:cNvSpPr/>
          <p:nvPr/>
        </p:nvSpPr>
        <p:spPr>
          <a:xfrm>
            <a:off x="5015760" y="7620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Cree la tabla en Powerpoint. No copie capturas de pantalla pixeladas del informe técnico, por favor.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gadd317ae2b_0_201"/>
          <p:cNvSpPr/>
          <p:nvPr/>
        </p:nvSpPr>
        <p:spPr>
          <a:xfrm rot="10800000" flipH="1">
            <a:off x="4491000" y="1022220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40" name="Google Shape;440;gadd317ae2b_0_201"/>
          <p:cNvSpPr/>
          <p:nvPr/>
        </p:nvSpPr>
        <p:spPr>
          <a:xfrm>
            <a:off x="3437640" y="54370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Explique las tablas en su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palabras propias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" name="Google Shape;441;gadd317ae2b_0_201"/>
          <p:cNvSpPr/>
          <p:nvPr/>
        </p:nvSpPr>
        <p:spPr>
          <a:xfrm>
            <a:off x="3356273" y="5266723"/>
            <a:ext cx="455058" cy="7290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graphicFrame>
        <p:nvGraphicFramePr>
          <p:cNvPr id="442" name="Google Shape;442;gadd317ae2b_0_201"/>
          <p:cNvGraphicFramePr/>
          <p:nvPr/>
        </p:nvGraphicFramePr>
        <p:xfrm>
          <a:off x="333820" y="149904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{2791DF2B-8CE8-47CA-A753-2D559099E446}</a:tableStyleId>
              </a:tblPr>
              <a:tblGrid>
                <a:gridCol w="285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25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91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39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Origen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Destino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Distancia más corta (metros)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Sin superar un riesgo </a:t>
                      </a:r>
                      <a:r>
                        <a:rPr lang="en-US" sz="2200" b="1">
                          <a:solidFill>
                            <a:srgbClr val="001E33"/>
                          </a:solidFill>
                        </a:rPr>
                        <a:t>promedio</a:t>
                      </a: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 ponderado de acoso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EAFIT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de Medellín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??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0.84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03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de Antioquia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Nacional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???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0.83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203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Nacional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Luis Amigó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??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0.85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43" name="Google Shape;443;gadd317ae2b_0_201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4" name="Google Shape;444;gadd317ae2b_0_201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" name="Google Shape;445;gadd317ae2b_0_201"/>
          <p:cNvSpPr txBox="1"/>
          <p:nvPr/>
        </p:nvSpPr>
        <p:spPr>
          <a:xfrm>
            <a:off x="6707225" y="60149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" name="Google Shape;450;g105e9140ba5_0_16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5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g105e9140ba5_0_161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Resultados del menor riesgo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2" name="Google Shape;452;g105e9140ba5_0_161"/>
          <p:cNvSpPr/>
          <p:nvPr/>
        </p:nvSpPr>
        <p:spPr>
          <a:xfrm>
            <a:off x="356050" y="5163725"/>
            <a:ext cx="109764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Menor riesgo medio ponderado de acoso obtenido sin superar una distancia </a:t>
            </a:r>
            <a:r>
              <a:rPr lang="en-US" sz="2200" b="0" i="1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d.</a:t>
            </a:r>
            <a:endParaRPr sz="2200" b="0" i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3" name="Google Shape;453;g105e9140ba5_0_161"/>
          <p:cNvSpPr/>
          <p:nvPr/>
        </p:nvSpPr>
        <p:spPr>
          <a:xfrm rot="10800000" flipH="1">
            <a:off x="3356267" y="269947"/>
            <a:ext cx="1300860" cy="619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54" name="Google Shape;454;g105e9140ba5_0_161"/>
          <p:cNvSpPr/>
          <p:nvPr/>
        </p:nvSpPr>
        <p:spPr>
          <a:xfrm>
            <a:off x="4377680" y="702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5" name="Google Shape;455;g105e9140ba5_0_161"/>
          <p:cNvSpPr/>
          <p:nvPr/>
        </p:nvSpPr>
        <p:spPr>
          <a:xfrm>
            <a:off x="5015760" y="8382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Cree la tabla en Powerpoint. No copie capturas de pantalla pixeladas del informe técnico, por favor.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6" name="Google Shape;456;g105e9140ba5_0_161"/>
          <p:cNvSpPr/>
          <p:nvPr/>
        </p:nvSpPr>
        <p:spPr>
          <a:xfrm rot="10800000" flipH="1">
            <a:off x="4491000" y="1250820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57" name="Google Shape;457;g105e9140ba5_0_161"/>
          <p:cNvSpPr/>
          <p:nvPr/>
        </p:nvSpPr>
        <p:spPr>
          <a:xfrm>
            <a:off x="3437640" y="61228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Explique las tablas en su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palabras propias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8" name="Google Shape;458;g105e9140ba5_0_161"/>
          <p:cNvSpPr/>
          <p:nvPr/>
        </p:nvSpPr>
        <p:spPr>
          <a:xfrm>
            <a:off x="3356273" y="5647723"/>
            <a:ext cx="455058" cy="7290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graphicFrame>
        <p:nvGraphicFramePr>
          <p:cNvPr id="459" name="Google Shape;459;g105e9140ba5_0_161"/>
          <p:cNvGraphicFramePr/>
          <p:nvPr/>
        </p:nvGraphicFramePr>
        <p:xfrm>
          <a:off x="333820" y="180384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{2791DF2B-8CE8-47CA-A753-2D559099E446}</a:tableStyleId>
              </a:tblPr>
              <a:tblGrid>
                <a:gridCol w="285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16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64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9777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39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Origen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A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Destino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A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Riesgo </a:t>
                      </a:r>
                      <a:r>
                        <a:rPr lang="en-US" sz="2200" b="1">
                          <a:solidFill>
                            <a:srgbClr val="001E33"/>
                          </a:solidFill>
                        </a:rPr>
                        <a:t>promedio</a:t>
                      </a: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 ponderado de acoso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A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Sin superar una distancia (metros)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A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EAFIT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de Medellín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??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5000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03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de Antioquia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Nacional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???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7000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203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Nacional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Luis Amigó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??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6500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60" name="Google Shape;460;g105e9140ba5_0_161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1" name="Google Shape;461;g105e9140ba5_0_161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2" name="Google Shape;462;g105e9140ba5_0_161"/>
          <p:cNvSpPr txBox="1"/>
          <p:nvPr/>
        </p:nvSpPr>
        <p:spPr>
          <a:xfrm>
            <a:off x="6707225" y="60149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1281</Words>
  <Application>Microsoft Office PowerPoint</Application>
  <PresentationFormat>Panorámica</PresentationFormat>
  <Paragraphs>206</Paragraphs>
  <Slides>14</Slides>
  <Notes>14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3</vt:i4>
      </vt:variant>
      <vt:variant>
        <vt:lpstr>Títulos de diapositiva</vt:lpstr>
      </vt:variant>
      <vt:variant>
        <vt:i4>14</vt:i4>
      </vt:variant>
    </vt:vector>
  </HeadingPairs>
  <TitlesOfParts>
    <vt:vector size="21" baseType="lpstr">
      <vt:lpstr>Fira Sans Extra Condensed</vt:lpstr>
      <vt:lpstr>Arial</vt:lpstr>
      <vt:lpstr>Times New Roman</vt:lpstr>
      <vt:lpstr>Calibri</vt:lpstr>
      <vt:lpstr>Office Theme</vt:lpstr>
      <vt:lpstr>Office Theme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Referee</dc:creator>
  <cp:lastModifiedBy>daniel ricardo palacios diego</cp:lastModifiedBy>
  <cp:revision>2</cp:revision>
  <dcterms:created xsi:type="dcterms:W3CDTF">2020-06-26T14:36:07Z</dcterms:created>
  <dcterms:modified xsi:type="dcterms:W3CDTF">2022-02-20T22:51:37Z</dcterms:modified>
</cp:coreProperties>
</file>